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66" r:id="rId3"/>
    <p:sldId id="257" r:id="rId4"/>
    <p:sldId id="259" r:id="rId5"/>
    <p:sldId id="263" r:id="rId6"/>
    <p:sldId id="271" r:id="rId7"/>
    <p:sldId id="262" r:id="rId8"/>
    <p:sldId id="265" r:id="rId9"/>
    <p:sldId id="270" r:id="rId10"/>
    <p:sldId id="269"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 Thor" initials="PT" lastIdx="2" clrIdx="0">
    <p:extLst>
      <p:ext uri="{19B8F6BF-5375-455C-9EA6-DF929625EA0E}">
        <p15:presenceInfo xmlns:p15="http://schemas.microsoft.com/office/powerpoint/2012/main" userId="853631a31d740c0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C3E3"/>
    <a:srgbClr val="3399FF"/>
    <a:srgbClr val="0033CC"/>
    <a:srgbClr val="0000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5377" autoAdjust="0"/>
  </p:normalViewPr>
  <p:slideViewPr>
    <p:cSldViewPr snapToGrid="0">
      <p:cViewPr varScale="1">
        <p:scale>
          <a:sx n="64" d="100"/>
          <a:sy n="64" d="100"/>
        </p:scale>
        <p:origin x="69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51EE35-FD5C-4F99-9D35-52474E31CF65}" type="datetimeFigureOut">
              <a:rPr lang="en-US" smtClean="0"/>
              <a:t>4/22/2020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F20CE2-495D-4F7F-9E07-E28669221FDA}" type="slidenum">
              <a:rPr lang="en-US" smtClean="0"/>
              <a:t>‹#›</a:t>
            </a:fld>
            <a:endParaRPr lang="en-US"/>
          </a:p>
        </p:txBody>
      </p:sp>
    </p:spTree>
    <p:extLst>
      <p:ext uri="{BB962C8B-B14F-4D97-AF65-F5344CB8AC3E}">
        <p14:creationId xmlns:p14="http://schemas.microsoft.com/office/powerpoint/2010/main" val="287732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terprise.verizon.com/resources/executivebriefs/2019-dbir-executive-brief.pdf"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www.vox.com/sponsored/11196054/why-every-small-business-should-care-about-cyber-attacks-in-5-charts" TargetMode="External"/><Relationship Id="rId4" Type="http://schemas.openxmlformats.org/officeDocument/2006/relationships/hyperlink" Target="https://www.theglobeandmail.com/featured-reports/article-small-businesses-caught-in-an-epidemic-of-cyber-attacks/"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business.com/articles/smb-budget-for-cybersecurity/"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Hi, we are Cybersecurity Clinic providing B2B cybersecurity services to ensure that every business, regardless of their size or revenue, is cyber protected.</a:t>
            </a:r>
          </a:p>
          <a:p>
            <a:endParaRPr lang="en-US" dirty="0"/>
          </a:p>
        </p:txBody>
      </p:sp>
      <p:sp>
        <p:nvSpPr>
          <p:cNvPr id="4" name="Slide Number Placeholder 3"/>
          <p:cNvSpPr>
            <a:spLocks noGrp="1"/>
          </p:cNvSpPr>
          <p:nvPr>
            <p:ph type="sldNum" sz="quarter" idx="5"/>
          </p:nvPr>
        </p:nvSpPr>
        <p:spPr/>
        <p:txBody>
          <a:bodyPr/>
          <a:lstStyle/>
          <a:p>
            <a:fld id="{89F20CE2-495D-4F7F-9E07-E28669221FDA}" type="slidenum">
              <a:rPr lang="en-US" smtClean="0"/>
              <a:t>1</a:t>
            </a:fld>
            <a:endParaRPr lang="en-US"/>
          </a:p>
        </p:txBody>
      </p:sp>
    </p:spTree>
    <p:extLst>
      <p:ext uri="{BB962C8B-B14F-4D97-AF65-F5344CB8AC3E}">
        <p14:creationId xmlns:p14="http://schemas.microsoft.com/office/powerpoint/2010/main" val="20710552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F20CE2-495D-4F7F-9E07-E28669221FDA}" type="slidenum">
              <a:rPr lang="en-US" smtClean="0"/>
              <a:t>10</a:t>
            </a:fld>
            <a:endParaRPr lang="en-US"/>
          </a:p>
        </p:txBody>
      </p:sp>
    </p:spTree>
    <p:extLst>
      <p:ext uri="{BB962C8B-B14F-4D97-AF65-F5344CB8AC3E}">
        <p14:creationId xmlns:p14="http://schemas.microsoft.com/office/powerpoint/2010/main" val="1341116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team consists of myself; I am an adjunct professor and graduate student at NYU. With my background as a social worker and researcher, I work as the Research Analyst. </a:t>
            </a:r>
            <a:r>
              <a:rPr lang="en-US" sz="1200" kern="1200" dirty="0" err="1">
                <a:solidFill>
                  <a:schemeClr val="tx1"/>
                </a:solidFill>
                <a:effectLst/>
                <a:latin typeface="+mn-lt"/>
                <a:ea typeface="+mn-ea"/>
                <a:cs typeface="+mn-cs"/>
              </a:rPr>
              <a:t>Stani</a:t>
            </a:r>
            <a:r>
              <a:rPr lang="en-US" sz="1200" kern="1200" dirty="0">
                <a:solidFill>
                  <a:schemeClr val="tx1"/>
                </a:solidFill>
                <a:effectLst/>
                <a:latin typeface="+mn-lt"/>
                <a:ea typeface="+mn-ea"/>
                <a:cs typeface="+mn-cs"/>
              </a:rPr>
              <a:t> is our marketing director and has over 7 years of professional experience. Lance is our Engineering Lead and has over 5 years of IT and software engineering experience. Devon is our Product Director and has over 20 years of experience managing educational and design companies. All three of my co-founders are also certified cybersecurity analysts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Lastly, our mentor, Dan Weeks, is professor at Cal Poly and has 25 years specializing in tech startups.</a:t>
            </a:r>
          </a:p>
        </p:txBody>
      </p:sp>
      <p:sp>
        <p:nvSpPr>
          <p:cNvPr id="4" name="Slide Number Placeholder 3"/>
          <p:cNvSpPr>
            <a:spLocks noGrp="1"/>
          </p:cNvSpPr>
          <p:nvPr>
            <p:ph type="sldNum" sz="quarter" idx="5"/>
          </p:nvPr>
        </p:nvSpPr>
        <p:spPr/>
        <p:txBody>
          <a:bodyPr/>
          <a:lstStyle/>
          <a:p>
            <a:fld id="{89F20CE2-495D-4F7F-9E07-E28669221FDA}" type="slidenum">
              <a:rPr lang="en-US" smtClean="0"/>
              <a:t>2</a:t>
            </a:fld>
            <a:endParaRPr lang="en-US"/>
          </a:p>
        </p:txBody>
      </p:sp>
    </p:spTree>
    <p:extLst>
      <p:ext uri="{BB962C8B-B14F-4D97-AF65-F5344CB8AC3E}">
        <p14:creationId xmlns:p14="http://schemas.microsoft.com/office/powerpoint/2010/main" val="2529235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Cost</a:t>
            </a:r>
          </a:p>
          <a:p>
            <a:pPr lvl="0"/>
            <a:r>
              <a:rPr lang="en-US" sz="1200" kern="1200" dirty="0">
                <a:solidFill>
                  <a:schemeClr val="tx1"/>
                </a:solidFill>
                <a:effectLst/>
                <a:latin typeface="+mn-lt"/>
                <a:ea typeface="+mn-ea"/>
                <a:cs typeface="+mn-cs"/>
              </a:rPr>
              <a:t>Data breaches can cost businesses over $1 million</a:t>
            </a:r>
          </a:p>
          <a:p>
            <a:pPr lvl="0"/>
            <a:r>
              <a:rPr lang="en-US" sz="1200" kern="1200" dirty="0">
                <a:solidFill>
                  <a:schemeClr val="tx1"/>
                </a:solidFill>
                <a:effectLst/>
                <a:latin typeface="+mn-lt"/>
                <a:ea typeface="+mn-ea"/>
                <a:cs typeface="+mn-cs"/>
              </a:rPr>
              <a:t>In NY, a business can also face a penalty of up to $250 for data breaches</a:t>
            </a:r>
          </a:p>
          <a:p>
            <a:pPr lvl="0"/>
            <a:endParaRPr lang="en-US" sz="1200" kern="1200" dirty="0">
              <a:solidFill>
                <a:schemeClr val="tx1"/>
              </a:solidFill>
              <a:effectLst/>
              <a:latin typeface="+mn-lt"/>
              <a:ea typeface="+mn-ea"/>
              <a:cs typeface="+mn-cs"/>
            </a:endParaRPr>
          </a:p>
          <a:p>
            <a:pPr lvl="0"/>
            <a:r>
              <a:rPr lang="en-US" sz="1200" i="1" u="sng" kern="1200" dirty="0">
                <a:solidFill>
                  <a:schemeClr val="tx1"/>
                </a:solidFill>
                <a:effectLst/>
                <a:latin typeface="+mn-lt"/>
                <a:ea typeface="+mn-ea"/>
                <a:cs typeface="+mn-cs"/>
              </a:rPr>
              <a:t>Direct costs</a:t>
            </a:r>
          </a:p>
          <a:p>
            <a:r>
              <a:rPr lang="en-US" sz="1200" b="0" i="1" kern="1200" dirty="0">
                <a:solidFill>
                  <a:schemeClr val="tx1"/>
                </a:solidFill>
                <a:effectLst/>
                <a:latin typeface="+mn-lt"/>
                <a:ea typeface="+mn-ea"/>
                <a:cs typeface="+mn-cs"/>
              </a:rPr>
              <a:t>Monetary theft</a:t>
            </a:r>
          </a:p>
          <a:p>
            <a:r>
              <a:rPr lang="en-US" sz="1200" b="0" i="1" kern="1200" dirty="0">
                <a:solidFill>
                  <a:schemeClr val="tx1"/>
                </a:solidFill>
                <a:effectLst/>
                <a:latin typeface="+mn-lt"/>
                <a:ea typeface="+mn-ea"/>
                <a:cs typeface="+mn-cs"/>
              </a:rPr>
              <a:t>Remediation and system repair</a:t>
            </a:r>
          </a:p>
          <a:p>
            <a:r>
              <a:rPr lang="en-US" sz="1200" b="0" i="1" kern="1200" dirty="0">
                <a:solidFill>
                  <a:schemeClr val="tx1"/>
                </a:solidFill>
                <a:effectLst/>
                <a:latin typeface="+mn-lt"/>
                <a:ea typeface="+mn-ea"/>
                <a:cs typeface="+mn-cs"/>
              </a:rPr>
              <a:t>Regulatory and compliance fines</a:t>
            </a:r>
          </a:p>
          <a:p>
            <a:r>
              <a:rPr lang="en-US" sz="1200" b="0" i="1" kern="1200" dirty="0">
                <a:solidFill>
                  <a:schemeClr val="tx1"/>
                </a:solidFill>
                <a:effectLst/>
                <a:latin typeface="+mn-lt"/>
                <a:ea typeface="+mn-ea"/>
                <a:cs typeface="+mn-cs"/>
              </a:rPr>
              <a:t>Legal and public relations fees</a:t>
            </a:r>
          </a:p>
          <a:p>
            <a:r>
              <a:rPr lang="en-US" sz="1200" b="0" i="1" kern="1200" dirty="0">
                <a:solidFill>
                  <a:schemeClr val="tx1"/>
                </a:solidFill>
                <a:effectLst/>
                <a:latin typeface="+mn-lt"/>
                <a:ea typeface="+mn-ea"/>
                <a:cs typeface="+mn-cs"/>
              </a:rPr>
              <a:t>Notification, identity theft repair and credit monitoring for affected parties</a:t>
            </a:r>
          </a:p>
          <a:p>
            <a:r>
              <a:rPr lang="en-US" sz="1200" b="0" i="1" kern="1200" dirty="0">
                <a:solidFill>
                  <a:schemeClr val="tx1"/>
                </a:solidFill>
                <a:effectLst/>
                <a:latin typeface="+mn-lt"/>
                <a:ea typeface="+mn-ea"/>
                <a:cs typeface="+mn-cs"/>
              </a:rPr>
              <a:t>Increase in insurance premium</a:t>
            </a:r>
          </a:p>
          <a:p>
            <a:endParaRPr lang="en-US" sz="1200" b="0" i="1" kern="1200" dirty="0">
              <a:solidFill>
                <a:schemeClr val="tx1"/>
              </a:solidFill>
              <a:effectLst/>
              <a:latin typeface="+mn-lt"/>
              <a:ea typeface="+mn-ea"/>
              <a:cs typeface="+mn-cs"/>
            </a:endParaRPr>
          </a:p>
          <a:p>
            <a:r>
              <a:rPr lang="en-US" sz="1200" b="0" i="1" u="sng" kern="1200" dirty="0">
                <a:solidFill>
                  <a:schemeClr val="tx1"/>
                </a:solidFill>
                <a:effectLst/>
                <a:latin typeface="+mn-lt"/>
                <a:ea typeface="+mn-ea"/>
                <a:cs typeface="+mn-cs"/>
              </a:rPr>
              <a:t>Indirect costs</a:t>
            </a:r>
          </a:p>
          <a:p>
            <a:r>
              <a:rPr lang="en-US" sz="1200" b="0" i="1" kern="1200" dirty="0">
                <a:solidFill>
                  <a:schemeClr val="tx1"/>
                </a:solidFill>
                <a:effectLst/>
                <a:latin typeface="+mn-lt"/>
                <a:ea typeface="+mn-ea"/>
                <a:cs typeface="+mn-cs"/>
              </a:rPr>
              <a:t>Business disruption and downtime</a:t>
            </a:r>
          </a:p>
          <a:p>
            <a:r>
              <a:rPr lang="en-US" sz="1200" b="0" i="1" kern="1200" dirty="0">
                <a:solidFill>
                  <a:schemeClr val="tx1"/>
                </a:solidFill>
                <a:effectLst/>
                <a:latin typeface="+mn-lt"/>
                <a:ea typeface="+mn-ea"/>
                <a:cs typeface="+mn-cs"/>
              </a:rPr>
              <a:t>Loss of business or customers</a:t>
            </a:r>
          </a:p>
          <a:p>
            <a:r>
              <a:rPr lang="en-US" sz="1200" b="0" i="1" kern="1200" dirty="0">
                <a:solidFill>
                  <a:schemeClr val="tx1"/>
                </a:solidFill>
                <a:effectLst/>
                <a:latin typeface="+mn-lt"/>
                <a:ea typeface="+mn-ea"/>
                <a:cs typeface="+mn-cs"/>
              </a:rPr>
              <a:t>Loss of intellectual property</a:t>
            </a:r>
          </a:p>
          <a:p>
            <a:r>
              <a:rPr lang="en-US" sz="1200" b="0" i="1" kern="1200" dirty="0">
                <a:solidFill>
                  <a:schemeClr val="tx1"/>
                </a:solidFill>
                <a:effectLst/>
                <a:latin typeface="+mn-lt"/>
                <a:ea typeface="+mn-ea"/>
                <a:cs typeface="+mn-cs"/>
              </a:rPr>
              <a:t>Damage to company credibility, brand and reputation</a:t>
            </a:r>
          </a:p>
          <a:p>
            <a:pPr lvl="0"/>
            <a:endParaRPr lang="en-US"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Susceptibility</a:t>
            </a:r>
          </a:p>
          <a:p>
            <a:pPr lvl="0"/>
            <a:r>
              <a:rPr lang="en-US" sz="1200" kern="1200" dirty="0">
                <a:solidFill>
                  <a:schemeClr val="tx1"/>
                </a:solidFill>
                <a:effectLst/>
                <a:latin typeface="+mn-lt"/>
                <a:ea typeface="+mn-ea"/>
                <a:cs typeface="+mn-cs"/>
              </a:rPr>
              <a:t>Cyberattacks are the fastest growing crime in the U.S. and although data breaches of big companies (like Capitol One and Equifax) make headlines – an unprotected small business database is equally worth a hacker’s time.</a:t>
            </a:r>
          </a:p>
          <a:p>
            <a:pPr lvl="0"/>
            <a:r>
              <a:rPr lang="en-US" sz="1200" kern="1200" dirty="0">
                <a:solidFill>
                  <a:schemeClr val="tx1"/>
                </a:solidFill>
                <a:effectLst/>
                <a:latin typeface="+mn-lt"/>
                <a:ea typeface="+mn-ea"/>
                <a:cs typeface="+mn-cs"/>
              </a:rPr>
              <a:t>Every 40 seconds a business falls victim to a ransomware attack and this is predicted to rise to every 14 seconds by 2019.</a:t>
            </a:r>
          </a:p>
          <a:p>
            <a:pPr lvl="0"/>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hlinkClick r:id="rId3"/>
              </a:rPr>
              <a:t>https://enterprise.verizon.com/resources/executivebriefs/2019-dbir-executive-brief.pdf</a:t>
            </a:r>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hlinkClick r:id="rId4"/>
              </a:rPr>
              <a:t>https://www.theglobeandmail.com/featured-reports/article-small-businesses-caught-in-an-epidemic-of-cyber-attacks/</a:t>
            </a:r>
            <a:endParaRPr lang="en-US" sz="1200" u="sng" kern="1200" dirty="0">
              <a:solidFill>
                <a:schemeClr val="tx1"/>
              </a:solidFill>
              <a:effectLst/>
              <a:latin typeface="+mn-lt"/>
              <a:ea typeface="+mn-ea"/>
              <a:cs typeface="+mn-cs"/>
            </a:endParaRPr>
          </a:p>
          <a:p>
            <a:r>
              <a:rPr lang="en-US" dirty="0">
                <a:hlinkClick r:id="rId5"/>
              </a:rPr>
              <a:t>https://www.vox.com/sponsored/11196054/why-every-small-business-should-care-about-cyber-attacks-in-5-charts</a:t>
            </a:r>
            <a:endParaRPr lang="en-US" dirty="0"/>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Existing situation</a:t>
            </a:r>
          </a:p>
          <a:p>
            <a:r>
              <a:rPr lang="en-US" sz="1200" kern="1200" dirty="0">
                <a:solidFill>
                  <a:schemeClr val="tx1"/>
                </a:solidFill>
                <a:effectLst/>
                <a:latin typeface="+mn-lt"/>
                <a:ea typeface="+mn-ea"/>
                <a:cs typeface="+mn-cs"/>
              </a:rPr>
              <a:t>Since the very advent of the internet, Cyber-criminal have always been a threat, constantly finding new ways to steal our personal information, our finances, even our identities.  Up until recently, only specific entities like financial, medical and educational organizations were required by law to protect our sensitive information. In recent years however, Europe, California and just last month, New York , with a proposed federal law currently making its way through congress, now require ALL organizations to implement a data protection plan.  Failure to do so could invoke fines and legal action by Attorneys General.</a:t>
            </a:r>
          </a:p>
          <a:p>
            <a:r>
              <a:rPr lang="en-US" sz="1200" kern="1200" dirty="0">
                <a:solidFill>
                  <a:schemeClr val="tx1"/>
                </a:solidFill>
                <a:effectLst/>
                <a:latin typeface="+mn-lt"/>
                <a:ea typeface="+mn-ea"/>
                <a:cs typeface="+mn-cs"/>
              </a:rPr>
              <a:t>https://techcrunch.com/2020/02/13/gilliband-law-data-agency/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we all attempt to navigate this new world of viral pandemics by substituting on-line activity for in-person, the increased use of work-from-home, home schooling, on-line shopping and entertainment platforms all offer hackers new opportunities to exploit us. Information about economic relief programs, media streaming services, virtual meetings and remote classrooms are all targets now, and hackers all over the world are zeroing in.</a:t>
            </a:r>
          </a:p>
          <a:p>
            <a:r>
              <a:rPr lang="en-US" sz="1200" kern="1200" dirty="0">
                <a:solidFill>
                  <a:schemeClr val="tx1"/>
                </a:solidFill>
                <a:effectLst/>
                <a:latin typeface="+mn-lt"/>
                <a:ea typeface="+mn-ea"/>
                <a:cs typeface="+mn-cs"/>
              </a:rPr>
              <a:t>https://www.marketwatch.com/story/zoom-microsoft-cloud-usage-are-rocketing-during-coronavirus-pandemic-new-data-show-2020-03-30</a:t>
            </a:r>
          </a:p>
          <a:p>
            <a:r>
              <a:rPr lang="en-US" sz="1200" kern="1200" dirty="0">
                <a:solidFill>
                  <a:schemeClr val="tx1"/>
                </a:solidFill>
                <a:effectLst/>
                <a:latin typeface="+mn-lt"/>
                <a:ea typeface="+mn-ea"/>
                <a:cs typeface="+mn-cs"/>
              </a:rPr>
              <a:t>https://www.cbsnews.com/news/netflix-phishing-scam/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Cyber-attacks are on a dramatic rise and now more than ever, a cutting edge technical clinic is needed to provide awareness and cyber-triage.</a:t>
            </a:r>
          </a:p>
        </p:txBody>
      </p:sp>
      <p:sp>
        <p:nvSpPr>
          <p:cNvPr id="4" name="Slide Number Placeholder 3"/>
          <p:cNvSpPr>
            <a:spLocks noGrp="1"/>
          </p:cNvSpPr>
          <p:nvPr>
            <p:ph type="sldNum" sz="quarter" idx="5"/>
          </p:nvPr>
        </p:nvSpPr>
        <p:spPr/>
        <p:txBody>
          <a:bodyPr/>
          <a:lstStyle/>
          <a:p>
            <a:fld id="{89F20CE2-495D-4F7F-9E07-E28669221FDA}" type="slidenum">
              <a:rPr lang="en-US" smtClean="0"/>
              <a:t>3</a:t>
            </a:fld>
            <a:endParaRPr lang="en-US"/>
          </a:p>
        </p:txBody>
      </p:sp>
    </p:spTree>
    <p:extLst>
      <p:ext uri="{BB962C8B-B14F-4D97-AF65-F5344CB8AC3E}">
        <p14:creationId xmlns:p14="http://schemas.microsoft.com/office/powerpoint/2010/main" val="2665309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Cost</a:t>
            </a:r>
          </a:p>
          <a:p>
            <a:pPr lvl="0"/>
            <a:r>
              <a:rPr lang="en-US" sz="1200" kern="1200" dirty="0">
                <a:solidFill>
                  <a:schemeClr val="tx1"/>
                </a:solidFill>
                <a:effectLst/>
                <a:latin typeface="+mn-lt"/>
                <a:ea typeface="+mn-ea"/>
                <a:cs typeface="+mn-cs"/>
              </a:rPr>
              <a:t>We are providing prevention services, which is easier and cheaper than remediation services.</a:t>
            </a:r>
          </a:p>
          <a:p>
            <a:pPr lvl="0"/>
            <a:r>
              <a:rPr lang="en-US" sz="1200" b="0" i="0" kern="1200" dirty="0">
                <a:solidFill>
                  <a:schemeClr val="tx1"/>
                </a:solidFill>
                <a:effectLst/>
                <a:latin typeface="+mn-lt"/>
                <a:ea typeface="+mn-ea"/>
                <a:cs typeface="+mn-cs"/>
              </a:rPr>
              <a:t>Estimates of what companies should pay for cybersecurity services range from an additional </a:t>
            </a:r>
            <a:r>
              <a:rPr lang="en-US" sz="1200" b="0" i="0" u="none" strike="noStrike" kern="1200" dirty="0">
                <a:solidFill>
                  <a:schemeClr val="tx1"/>
                </a:solidFill>
                <a:effectLst/>
                <a:latin typeface="+mn-lt"/>
                <a:ea typeface="+mn-ea"/>
                <a:cs typeface="+mn-cs"/>
              </a:rPr>
              <a:t>5.6%</a:t>
            </a:r>
            <a:r>
              <a:rPr lang="en-US" sz="1200" b="0" i="0" kern="1200" dirty="0">
                <a:solidFill>
                  <a:schemeClr val="tx1"/>
                </a:solidFill>
                <a:effectLst/>
                <a:latin typeface="+mn-lt"/>
                <a:ea typeface="+mn-ea"/>
                <a:cs typeface="+mn-cs"/>
              </a:rPr>
              <a:t> to </a:t>
            </a:r>
            <a:r>
              <a:rPr lang="en-US" sz="1200" b="0" i="0" u="none" strike="noStrike" kern="1200" dirty="0">
                <a:solidFill>
                  <a:schemeClr val="tx1"/>
                </a:solidFill>
                <a:effectLst/>
                <a:latin typeface="+mn-lt"/>
                <a:ea typeface="+mn-ea"/>
                <a:cs typeface="+mn-cs"/>
              </a:rPr>
              <a:t>20% </a:t>
            </a:r>
            <a:r>
              <a:rPr lang="en-US" sz="1200" b="0" i="0" kern="1200" dirty="0">
                <a:solidFill>
                  <a:schemeClr val="tx1"/>
                </a:solidFill>
                <a:effectLst/>
                <a:latin typeface="+mn-lt"/>
                <a:ea typeface="+mn-ea"/>
                <a:cs typeface="+mn-cs"/>
              </a:rPr>
              <a:t>of the company's total IT spending. We aim for the lower end so, a company spending $3,000 per month to an IT managed service provider would pay around $168 per month for cybersecurity services – an attainable amount – and well worth it, given the potential cost of a cyberattack.</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We help small businesses i</a:t>
            </a:r>
            <a:r>
              <a:rPr lang="en-US" sz="1200" b="0" i="0" kern="1200" dirty="0">
                <a:solidFill>
                  <a:schemeClr val="tx1"/>
                </a:solidFill>
                <a:effectLst/>
                <a:latin typeface="+mn-lt"/>
                <a:ea typeface="+mn-ea"/>
                <a:cs typeface="+mn-cs"/>
              </a:rPr>
              <a:t>dentify the highest-priority – and lowest-cost – items to tackle with their limited budget.</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Susceptibility</a:t>
            </a:r>
          </a:p>
          <a:p>
            <a:pPr lvl="0"/>
            <a:r>
              <a:rPr lang="en-US" sz="1200" kern="1200" dirty="0">
                <a:solidFill>
                  <a:schemeClr val="tx1"/>
                </a:solidFill>
                <a:effectLst/>
                <a:latin typeface="+mn-lt"/>
                <a:ea typeface="+mn-ea"/>
                <a:cs typeface="+mn-cs"/>
              </a:rPr>
              <a:t>To combat small businesses’ susceptibility, we aim to set them up with the best practices for protecting against cyber attacks. These can include a range of security services such as conducting an audit or working with them to develop security procedures.</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Existing situation</a:t>
            </a:r>
          </a:p>
          <a:p>
            <a:pPr lvl="0"/>
            <a:r>
              <a:rPr lang="en-US" sz="1200" kern="1200" dirty="0">
                <a:solidFill>
                  <a:schemeClr val="tx1"/>
                </a:solidFill>
                <a:effectLst/>
                <a:latin typeface="+mn-lt"/>
                <a:ea typeface="+mn-ea"/>
                <a:cs typeface="+mn-cs"/>
              </a:rPr>
              <a:t>We understand the current situation of the world and how this can potentially affect small businesses moving forward. </a:t>
            </a:r>
            <a:r>
              <a:rPr lang="en-US" sz="1200" b="0" i="0" kern="1200" dirty="0">
                <a:solidFill>
                  <a:schemeClr val="tx1"/>
                </a:solidFill>
                <a:effectLst/>
                <a:latin typeface="+mn-lt"/>
                <a:ea typeface="+mn-ea"/>
                <a:cs typeface="+mn-cs"/>
              </a:rPr>
              <a:t>We can tailor our cybersecurity company in the coming years to provide enhanced protection and help mitigate risks.</a:t>
            </a:r>
            <a:r>
              <a:rPr lang="en-US" sz="1200" kern="1200" dirty="0">
                <a:solidFill>
                  <a:schemeClr val="tx1"/>
                </a:solidFill>
                <a:effectLst/>
                <a:latin typeface="+mn-lt"/>
                <a:ea typeface="+mn-ea"/>
                <a:cs typeface="+mn-cs"/>
              </a:rPr>
              <a:t> We want to help business grow and adapt with peace of mind.</a:t>
            </a:r>
          </a:p>
          <a:p>
            <a:pPr lvl="0"/>
            <a:endParaRPr lang="en-US" sz="1200"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a:p>
            <a:pPr lvl="0"/>
            <a:r>
              <a:rPr lang="en-US" dirty="0">
                <a:hlinkClick r:id="rId3"/>
              </a:rPr>
              <a:t>https://www.business.com/articles/smb-budget-for-cybersecurity/</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9F20CE2-495D-4F7F-9E07-E28669221FDA}" type="slidenum">
              <a:rPr lang="en-US" smtClean="0"/>
              <a:t>4</a:t>
            </a:fld>
            <a:endParaRPr lang="en-US"/>
          </a:p>
        </p:txBody>
      </p:sp>
    </p:spTree>
    <p:extLst>
      <p:ext uri="{BB962C8B-B14F-4D97-AF65-F5344CB8AC3E}">
        <p14:creationId xmlns:p14="http://schemas.microsoft.com/office/powerpoint/2010/main" val="2671268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Our company currently have 2 products that users can access from our website at cybersecurityclinic.org </a:t>
            </a:r>
          </a:p>
          <a:p>
            <a:pPr marL="171450" indent="-171450">
              <a:buFont typeface="Arial" panose="020B0604020202020204" pitchFamily="34" charset="0"/>
              <a:buChar char="•"/>
            </a:pPr>
            <a:r>
              <a:rPr lang="en-US" dirty="0"/>
              <a:t>We have a chat service where users can get assistance from a live cybersecurity professional.</a:t>
            </a:r>
          </a:p>
          <a:p>
            <a:pPr marL="171450" indent="-171450">
              <a:buFont typeface="Arial" panose="020B0604020202020204" pitchFamily="34" charset="0"/>
              <a:buChar char="•"/>
            </a:pPr>
            <a:r>
              <a:rPr lang="en-US" dirty="0"/>
              <a:t>They can do things such as submit a screenshot of an email and ask us to verify if it’s a phishing email or not.</a:t>
            </a:r>
          </a:p>
        </p:txBody>
      </p:sp>
      <p:sp>
        <p:nvSpPr>
          <p:cNvPr id="4" name="Slide Number Placeholder 3"/>
          <p:cNvSpPr>
            <a:spLocks noGrp="1"/>
          </p:cNvSpPr>
          <p:nvPr>
            <p:ph type="sldNum" sz="quarter" idx="5"/>
          </p:nvPr>
        </p:nvSpPr>
        <p:spPr/>
        <p:txBody>
          <a:bodyPr/>
          <a:lstStyle/>
          <a:p>
            <a:fld id="{89F20CE2-495D-4F7F-9E07-E28669221FDA}" type="slidenum">
              <a:rPr lang="en-US" smtClean="0"/>
              <a:t>5</a:t>
            </a:fld>
            <a:endParaRPr lang="en-US"/>
          </a:p>
        </p:txBody>
      </p:sp>
    </p:spTree>
    <p:extLst>
      <p:ext uri="{BB962C8B-B14F-4D97-AF65-F5344CB8AC3E}">
        <p14:creationId xmlns:p14="http://schemas.microsoft.com/office/powerpoint/2010/main" val="325960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Our second product is a remote consultation service. Clients can book and pay for an appointment on our website and automatically receive a link for their appointed time.</a:t>
            </a:r>
          </a:p>
          <a:p>
            <a:pPr marL="0" indent="0">
              <a:buFont typeface="Arial" panose="020B0604020202020204" pitchFamily="34" charset="0"/>
              <a:buNone/>
            </a:pPr>
            <a:r>
              <a:rPr lang="en-US" dirty="0"/>
              <a:t>Our consultation services focuses on cybersecurity prevention and after just 1 hour, we can prevent  85% of cyberattacks. </a:t>
            </a:r>
          </a:p>
        </p:txBody>
      </p:sp>
      <p:sp>
        <p:nvSpPr>
          <p:cNvPr id="4" name="Slide Number Placeholder 3"/>
          <p:cNvSpPr>
            <a:spLocks noGrp="1"/>
          </p:cNvSpPr>
          <p:nvPr>
            <p:ph type="sldNum" sz="quarter" idx="5"/>
          </p:nvPr>
        </p:nvSpPr>
        <p:spPr/>
        <p:txBody>
          <a:bodyPr/>
          <a:lstStyle/>
          <a:p>
            <a:fld id="{89F20CE2-495D-4F7F-9E07-E28669221FDA}" type="slidenum">
              <a:rPr lang="en-US" smtClean="0"/>
              <a:t>6</a:t>
            </a:fld>
            <a:endParaRPr lang="en-US"/>
          </a:p>
        </p:txBody>
      </p:sp>
    </p:spTree>
    <p:extLst>
      <p:ext uri="{BB962C8B-B14F-4D97-AF65-F5344CB8AC3E}">
        <p14:creationId xmlns:p14="http://schemas.microsoft.com/office/powerpoint/2010/main" val="24680492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breakdown of our market size:</a:t>
            </a:r>
            <a:br>
              <a:rPr lang="en-US" dirty="0"/>
            </a:br>
            <a:r>
              <a:rPr lang="en-US" sz="1200" b="0" i="0" kern="1200" dirty="0">
                <a:solidFill>
                  <a:schemeClr val="tx1"/>
                </a:solidFill>
                <a:effectLst/>
                <a:latin typeface="+mn-lt"/>
                <a:ea typeface="+mn-ea"/>
                <a:cs typeface="+mn-cs"/>
              </a:rPr>
              <a:t>There are 30.2 million small businesses in the USA</a:t>
            </a:r>
            <a:br>
              <a:rPr lang="en-US" dirty="0"/>
            </a:br>
            <a:r>
              <a:rPr lang="en-US" sz="1200" b="0" i="0" kern="1200" dirty="0">
                <a:solidFill>
                  <a:schemeClr val="tx1"/>
                </a:solidFill>
                <a:effectLst/>
                <a:latin typeface="+mn-lt"/>
                <a:ea typeface="+mn-ea"/>
                <a:cs typeface="+mn-cs"/>
              </a:rPr>
              <a:t>There are over 2 million small businesses in New York State and over 220,000 small businesses in NYC.</a:t>
            </a:r>
          </a:p>
          <a:p>
            <a:r>
              <a:rPr lang="en-US" sz="1200" b="0" i="0" kern="1200" dirty="0">
                <a:solidFill>
                  <a:schemeClr val="tx1"/>
                </a:solidFill>
                <a:effectLst/>
                <a:latin typeface="+mn-lt"/>
                <a:ea typeface="+mn-ea"/>
                <a:cs typeface="+mn-cs"/>
              </a:rPr>
              <a:t>Among these small businesses, around 105 thousand SBs do not have a cybersecurity strategy.</a:t>
            </a:r>
            <a:br>
              <a:rPr lang="en-US" dirty="0"/>
            </a:br>
            <a:r>
              <a:rPr lang="en-US" sz="1200" b="0" i="0" kern="1200" dirty="0">
                <a:solidFill>
                  <a:schemeClr val="tx1"/>
                </a:solidFill>
                <a:effectLst/>
                <a:latin typeface="+mn-lt"/>
                <a:ea typeface="+mn-ea"/>
                <a:cs typeface="+mn-cs"/>
              </a:rPr>
              <a:t>This is because 88% of small business owners (~193,600 in NYC) felt their business was vulnerable to a cyber attack and about 64% of SBs in NYC have a website, which can imply they conduct business online and can be vulnerable to data breaches. </a:t>
            </a:r>
            <a:endParaRPr lang="en-US" dirty="0"/>
          </a:p>
        </p:txBody>
      </p:sp>
      <p:sp>
        <p:nvSpPr>
          <p:cNvPr id="4" name="Slide Number Placeholder 3"/>
          <p:cNvSpPr>
            <a:spLocks noGrp="1"/>
          </p:cNvSpPr>
          <p:nvPr>
            <p:ph type="sldNum" sz="quarter" idx="5"/>
          </p:nvPr>
        </p:nvSpPr>
        <p:spPr/>
        <p:txBody>
          <a:bodyPr/>
          <a:lstStyle/>
          <a:p>
            <a:fld id="{89F20CE2-495D-4F7F-9E07-E28669221FDA}" type="slidenum">
              <a:rPr lang="en-US" smtClean="0"/>
              <a:t>7</a:t>
            </a:fld>
            <a:endParaRPr lang="en-US"/>
          </a:p>
        </p:txBody>
      </p:sp>
    </p:spTree>
    <p:extLst>
      <p:ext uri="{BB962C8B-B14F-4D97-AF65-F5344CB8AC3E}">
        <p14:creationId xmlns:p14="http://schemas.microsoft.com/office/powerpoint/2010/main" val="11660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focusing on prevention, a business’s approach to dealing with threats is reactive, focusing on the immediate threat.</a:t>
            </a:r>
          </a:p>
          <a:p>
            <a:endParaRPr lang="en-US" dirty="0"/>
          </a:p>
          <a:p>
            <a:r>
              <a:rPr lang="en-US" dirty="0"/>
              <a:t>X-axis: prevention/remediation</a:t>
            </a:r>
          </a:p>
          <a:p>
            <a:r>
              <a:rPr lang="en-US" dirty="0"/>
              <a:t>Y-axis: cost</a:t>
            </a:r>
          </a:p>
          <a:p>
            <a:endParaRPr lang="en-US" dirty="0"/>
          </a:p>
        </p:txBody>
      </p:sp>
      <p:sp>
        <p:nvSpPr>
          <p:cNvPr id="4" name="Slide Number Placeholder 3"/>
          <p:cNvSpPr>
            <a:spLocks noGrp="1"/>
          </p:cNvSpPr>
          <p:nvPr>
            <p:ph type="sldNum" sz="quarter" idx="5"/>
          </p:nvPr>
        </p:nvSpPr>
        <p:spPr/>
        <p:txBody>
          <a:bodyPr/>
          <a:lstStyle/>
          <a:p>
            <a:fld id="{89F20CE2-495D-4F7F-9E07-E28669221FDA}" type="slidenum">
              <a:rPr lang="en-US" smtClean="0"/>
              <a:t>8</a:t>
            </a:fld>
            <a:endParaRPr lang="en-US"/>
          </a:p>
        </p:txBody>
      </p:sp>
    </p:spTree>
    <p:extLst>
      <p:ext uri="{BB962C8B-B14F-4D97-AF65-F5344CB8AC3E}">
        <p14:creationId xmlns:p14="http://schemas.microsoft.com/office/powerpoint/2010/main" val="3520598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quarter we were at the beginning stages of developing our company and ideas. Our team from two schools got together and signed up for </a:t>
            </a:r>
            <a:r>
              <a:rPr lang="en-US" sz="1200" kern="1200" dirty="0" err="1">
                <a:solidFill>
                  <a:schemeClr val="tx1"/>
                </a:solidFill>
                <a:effectLst/>
                <a:latin typeface="+mn-lt"/>
                <a:ea typeface="+mn-ea"/>
                <a:cs typeface="+mn-cs"/>
              </a:rPr>
              <a:t>InnoVention</a:t>
            </a:r>
            <a:r>
              <a:rPr lang="en-US" sz="1200" kern="1200" dirty="0">
                <a:solidFill>
                  <a:schemeClr val="tx1"/>
                </a:solidFill>
                <a:effectLst/>
                <a:latin typeface="+mn-lt"/>
                <a:ea typeface="+mn-ea"/>
                <a:cs typeface="+mn-cs"/>
              </a:rPr>
              <a:t> Society.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Currently in the 2</a:t>
            </a:r>
            <a:r>
              <a:rPr lang="en-US" sz="1200" kern="1200" baseline="30000" dirty="0">
                <a:solidFill>
                  <a:schemeClr val="tx1"/>
                </a:solidFill>
                <a:effectLst/>
                <a:latin typeface="+mn-lt"/>
                <a:ea typeface="+mn-ea"/>
                <a:cs typeface="+mn-cs"/>
              </a:rPr>
              <a:t>nd</a:t>
            </a:r>
            <a:r>
              <a:rPr lang="en-US" sz="1200" kern="1200" dirty="0">
                <a:solidFill>
                  <a:schemeClr val="tx1"/>
                </a:solidFill>
                <a:effectLst/>
                <a:latin typeface="+mn-lt"/>
                <a:ea typeface="+mn-ea"/>
                <a:cs typeface="+mn-cs"/>
              </a:rPr>
              <a:t> quarter, we are developing a ChatBot, which would be able to answer our client's questions outside our normal hours of operation. We are also in contact with the NYC Economic Development Corporation and its Cyber NYC initiative. They are providing us with resources such as spreading the word about our company at their events and by connecting with them, we are also receiving introductions to other partnering organizations and companies.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quarter, we will launch our live help via a chat feature and resolve live help tickets. In addition to that, we will be working on developing an iOS and Android app.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4</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quarter, we are aiming to launch cybersecurity tutorial videos for our clients so they can learn about how to improve their cybersecurity posture. We are also planning to upload an even more revised toolkit online and make it an accessible with step-by-step guide for SBs seeking to implement security features on their own. Both of these are part of our scaling strategy to reach even more clients across the US.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goal for the 4</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quarter is to work together with the NYC Department of Small Businesses, to get an even more direct access to our target group.</a:t>
            </a:r>
          </a:p>
        </p:txBody>
      </p:sp>
      <p:sp>
        <p:nvSpPr>
          <p:cNvPr id="4" name="Slide Number Placeholder 3"/>
          <p:cNvSpPr>
            <a:spLocks noGrp="1"/>
          </p:cNvSpPr>
          <p:nvPr>
            <p:ph type="sldNum" sz="quarter" idx="5"/>
          </p:nvPr>
        </p:nvSpPr>
        <p:spPr/>
        <p:txBody>
          <a:bodyPr/>
          <a:lstStyle/>
          <a:p>
            <a:fld id="{89F20CE2-495D-4F7F-9E07-E28669221FDA}" type="slidenum">
              <a:rPr lang="en-US" smtClean="0"/>
              <a:t>9</a:t>
            </a:fld>
            <a:endParaRPr lang="en-US"/>
          </a:p>
        </p:txBody>
      </p:sp>
    </p:spTree>
    <p:extLst>
      <p:ext uri="{BB962C8B-B14F-4D97-AF65-F5344CB8AC3E}">
        <p14:creationId xmlns:p14="http://schemas.microsoft.com/office/powerpoint/2010/main" val="1987413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20C2C-0CE0-47A1-A2C4-D3A7502A21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087478D-D3DF-44DC-AC73-EBAE1E4913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A491C8-8A11-4582-A16A-16D3A7FFE317}"/>
              </a:ext>
            </a:extLst>
          </p:cNvPr>
          <p:cNvSpPr>
            <a:spLocks noGrp="1"/>
          </p:cNvSpPr>
          <p:nvPr>
            <p:ph type="dt" sz="half" idx="10"/>
          </p:nvPr>
        </p:nvSpPr>
        <p:spPr/>
        <p:txBody>
          <a:bodyPr/>
          <a:lstStyle/>
          <a:p>
            <a:fld id="{63A3BDC4-D331-4F39-8E7A-8DD9AABCF39B}" type="datetimeFigureOut">
              <a:rPr lang="en-US" smtClean="0"/>
              <a:t>4/22/2020</a:t>
            </a:fld>
            <a:endParaRPr lang="en-US"/>
          </a:p>
        </p:txBody>
      </p:sp>
      <p:sp>
        <p:nvSpPr>
          <p:cNvPr id="5" name="Footer Placeholder 4">
            <a:extLst>
              <a:ext uri="{FF2B5EF4-FFF2-40B4-BE49-F238E27FC236}">
                <a16:creationId xmlns:a16="http://schemas.microsoft.com/office/drawing/2014/main" id="{446CE147-7F82-41A0-A4AF-2AFB9D240D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DA24E1-8566-4295-99D0-5E9759575CA0}"/>
              </a:ext>
            </a:extLst>
          </p:cNvPr>
          <p:cNvSpPr>
            <a:spLocks noGrp="1"/>
          </p:cNvSpPr>
          <p:nvPr>
            <p:ph type="sldNum" sz="quarter" idx="12"/>
          </p:nvPr>
        </p:nvSpPr>
        <p:spPr/>
        <p:txBody>
          <a:bodyPr/>
          <a:lstStyle/>
          <a:p>
            <a:fld id="{D6CF2A8A-15CA-4E81-9E16-C25215D124BD}" type="slidenum">
              <a:rPr lang="en-US" smtClean="0"/>
              <a:t>‹#›</a:t>
            </a:fld>
            <a:endParaRPr lang="en-US"/>
          </a:p>
        </p:txBody>
      </p:sp>
    </p:spTree>
    <p:extLst>
      <p:ext uri="{BB962C8B-B14F-4D97-AF65-F5344CB8AC3E}">
        <p14:creationId xmlns:p14="http://schemas.microsoft.com/office/powerpoint/2010/main" val="14159349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3B185-B350-4AA7-BB03-7A215695AD4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F2F9A7-E269-4081-9E71-F625BA9F5B4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C81C3C-D11D-4C0C-BE1D-051D8E393551}"/>
              </a:ext>
            </a:extLst>
          </p:cNvPr>
          <p:cNvSpPr>
            <a:spLocks noGrp="1"/>
          </p:cNvSpPr>
          <p:nvPr>
            <p:ph type="dt" sz="half" idx="10"/>
          </p:nvPr>
        </p:nvSpPr>
        <p:spPr/>
        <p:txBody>
          <a:bodyPr/>
          <a:lstStyle/>
          <a:p>
            <a:fld id="{63A3BDC4-D331-4F39-8E7A-8DD9AABCF39B}" type="datetimeFigureOut">
              <a:rPr lang="en-US" smtClean="0"/>
              <a:t>4/22/2020</a:t>
            </a:fld>
            <a:endParaRPr lang="en-US"/>
          </a:p>
        </p:txBody>
      </p:sp>
      <p:sp>
        <p:nvSpPr>
          <p:cNvPr id="5" name="Footer Placeholder 4">
            <a:extLst>
              <a:ext uri="{FF2B5EF4-FFF2-40B4-BE49-F238E27FC236}">
                <a16:creationId xmlns:a16="http://schemas.microsoft.com/office/drawing/2014/main" id="{FB752C40-6507-4678-ABD9-CF168E56DE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30BD21-50CB-4705-AFBA-2B0153DA450B}"/>
              </a:ext>
            </a:extLst>
          </p:cNvPr>
          <p:cNvSpPr>
            <a:spLocks noGrp="1"/>
          </p:cNvSpPr>
          <p:nvPr>
            <p:ph type="sldNum" sz="quarter" idx="12"/>
          </p:nvPr>
        </p:nvSpPr>
        <p:spPr/>
        <p:txBody>
          <a:bodyPr/>
          <a:lstStyle/>
          <a:p>
            <a:fld id="{D6CF2A8A-15CA-4E81-9E16-C25215D124BD}" type="slidenum">
              <a:rPr lang="en-US" smtClean="0"/>
              <a:t>‹#›</a:t>
            </a:fld>
            <a:endParaRPr lang="en-US"/>
          </a:p>
        </p:txBody>
      </p:sp>
    </p:spTree>
    <p:extLst>
      <p:ext uri="{BB962C8B-B14F-4D97-AF65-F5344CB8AC3E}">
        <p14:creationId xmlns:p14="http://schemas.microsoft.com/office/powerpoint/2010/main" val="3025273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C969D7-9F42-416E-96B1-AD1072FF40C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5A986C1-F4C5-4441-8A1B-3E50D9FC5BB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669A75-CC4B-4E57-8233-7611E5F9872F}"/>
              </a:ext>
            </a:extLst>
          </p:cNvPr>
          <p:cNvSpPr>
            <a:spLocks noGrp="1"/>
          </p:cNvSpPr>
          <p:nvPr>
            <p:ph type="dt" sz="half" idx="10"/>
          </p:nvPr>
        </p:nvSpPr>
        <p:spPr/>
        <p:txBody>
          <a:bodyPr/>
          <a:lstStyle/>
          <a:p>
            <a:fld id="{63A3BDC4-D331-4F39-8E7A-8DD9AABCF39B}" type="datetimeFigureOut">
              <a:rPr lang="en-US" smtClean="0"/>
              <a:t>4/22/2020</a:t>
            </a:fld>
            <a:endParaRPr lang="en-US"/>
          </a:p>
        </p:txBody>
      </p:sp>
      <p:sp>
        <p:nvSpPr>
          <p:cNvPr id="5" name="Footer Placeholder 4">
            <a:extLst>
              <a:ext uri="{FF2B5EF4-FFF2-40B4-BE49-F238E27FC236}">
                <a16:creationId xmlns:a16="http://schemas.microsoft.com/office/drawing/2014/main" id="{E4830519-7E9B-4FFA-8682-EFA7C7E444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DAF342-1EEF-488B-8FC2-FE7515175FEF}"/>
              </a:ext>
            </a:extLst>
          </p:cNvPr>
          <p:cNvSpPr>
            <a:spLocks noGrp="1"/>
          </p:cNvSpPr>
          <p:nvPr>
            <p:ph type="sldNum" sz="quarter" idx="12"/>
          </p:nvPr>
        </p:nvSpPr>
        <p:spPr/>
        <p:txBody>
          <a:bodyPr/>
          <a:lstStyle/>
          <a:p>
            <a:fld id="{D6CF2A8A-15CA-4E81-9E16-C25215D124BD}" type="slidenum">
              <a:rPr lang="en-US" smtClean="0"/>
              <a:t>‹#›</a:t>
            </a:fld>
            <a:endParaRPr lang="en-US"/>
          </a:p>
        </p:txBody>
      </p:sp>
    </p:spTree>
    <p:extLst>
      <p:ext uri="{BB962C8B-B14F-4D97-AF65-F5344CB8AC3E}">
        <p14:creationId xmlns:p14="http://schemas.microsoft.com/office/powerpoint/2010/main" val="3104004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BD46A-4664-44C1-ACF4-2132645F58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D93133-4109-49C7-82D0-5531EA1534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0E83BE-0F39-4AE8-A3F9-4B8665FB1D62}"/>
              </a:ext>
            </a:extLst>
          </p:cNvPr>
          <p:cNvSpPr>
            <a:spLocks noGrp="1"/>
          </p:cNvSpPr>
          <p:nvPr>
            <p:ph type="dt" sz="half" idx="10"/>
          </p:nvPr>
        </p:nvSpPr>
        <p:spPr/>
        <p:txBody>
          <a:bodyPr/>
          <a:lstStyle/>
          <a:p>
            <a:fld id="{63A3BDC4-D331-4F39-8E7A-8DD9AABCF39B}" type="datetimeFigureOut">
              <a:rPr lang="en-US" smtClean="0"/>
              <a:t>4/22/2020</a:t>
            </a:fld>
            <a:endParaRPr lang="en-US"/>
          </a:p>
        </p:txBody>
      </p:sp>
      <p:sp>
        <p:nvSpPr>
          <p:cNvPr id="5" name="Footer Placeholder 4">
            <a:extLst>
              <a:ext uri="{FF2B5EF4-FFF2-40B4-BE49-F238E27FC236}">
                <a16:creationId xmlns:a16="http://schemas.microsoft.com/office/drawing/2014/main" id="{2DE25F58-FA50-4CE5-AA2F-6FEBCECA84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AF648E-A380-41DC-AED9-58F73F56576E}"/>
              </a:ext>
            </a:extLst>
          </p:cNvPr>
          <p:cNvSpPr>
            <a:spLocks noGrp="1"/>
          </p:cNvSpPr>
          <p:nvPr>
            <p:ph type="sldNum" sz="quarter" idx="12"/>
          </p:nvPr>
        </p:nvSpPr>
        <p:spPr/>
        <p:txBody>
          <a:bodyPr/>
          <a:lstStyle/>
          <a:p>
            <a:fld id="{D6CF2A8A-15CA-4E81-9E16-C25215D124BD}" type="slidenum">
              <a:rPr lang="en-US" smtClean="0"/>
              <a:t>‹#›</a:t>
            </a:fld>
            <a:endParaRPr lang="en-US"/>
          </a:p>
        </p:txBody>
      </p:sp>
    </p:spTree>
    <p:extLst>
      <p:ext uri="{BB962C8B-B14F-4D97-AF65-F5344CB8AC3E}">
        <p14:creationId xmlns:p14="http://schemas.microsoft.com/office/powerpoint/2010/main" val="985681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8F7C1-4255-41FB-A226-710D3AA81F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8538AE6-BD00-4407-B3AB-37FF7E9CA9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833880-0771-4914-A56B-EB4AF981E7E8}"/>
              </a:ext>
            </a:extLst>
          </p:cNvPr>
          <p:cNvSpPr>
            <a:spLocks noGrp="1"/>
          </p:cNvSpPr>
          <p:nvPr>
            <p:ph type="dt" sz="half" idx="10"/>
          </p:nvPr>
        </p:nvSpPr>
        <p:spPr/>
        <p:txBody>
          <a:bodyPr/>
          <a:lstStyle/>
          <a:p>
            <a:fld id="{63A3BDC4-D331-4F39-8E7A-8DD9AABCF39B}" type="datetimeFigureOut">
              <a:rPr lang="en-US" smtClean="0"/>
              <a:t>4/22/2020</a:t>
            </a:fld>
            <a:endParaRPr lang="en-US"/>
          </a:p>
        </p:txBody>
      </p:sp>
      <p:sp>
        <p:nvSpPr>
          <p:cNvPr id="5" name="Footer Placeholder 4">
            <a:extLst>
              <a:ext uri="{FF2B5EF4-FFF2-40B4-BE49-F238E27FC236}">
                <a16:creationId xmlns:a16="http://schemas.microsoft.com/office/drawing/2014/main" id="{C63F4D06-D56A-4D5D-BF2B-43B423736B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6AAC25-4E33-447C-BD57-F897996188CF}"/>
              </a:ext>
            </a:extLst>
          </p:cNvPr>
          <p:cNvSpPr>
            <a:spLocks noGrp="1"/>
          </p:cNvSpPr>
          <p:nvPr>
            <p:ph type="sldNum" sz="quarter" idx="12"/>
          </p:nvPr>
        </p:nvSpPr>
        <p:spPr/>
        <p:txBody>
          <a:bodyPr/>
          <a:lstStyle/>
          <a:p>
            <a:fld id="{D6CF2A8A-15CA-4E81-9E16-C25215D124BD}" type="slidenum">
              <a:rPr lang="en-US" smtClean="0"/>
              <a:t>‹#›</a:t>
            </a:fld>
            <a:endParaRPr lang="en-US"/>
          </a:p>
        </p:txBody>
      </p:sp>
    </p:spTree>
    <p:extLst>
      <p:ext uri="{BB962C8B-B14F-4D97-AF65-F5344CB8AC3E}">
        <p14:creationId xmlns:p14="http://schemas.microsoft.com/office/powerpoint/2010/main" val="2375800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7F189-67EC-4CA8-B74B-A833D032F5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938920-C712-4602-A808-BB4EDC275F1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17F67C-7A77-4C5E-831C-30AA2BDC85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0799FC6-8EBA-4768-AB6D-16172915BADE}"/>
              </a:ext>
            </a:extLst>
          </p:cNvPr>
          <p:cNvSpPr>
            <a:spLocks noGrp="1"/>
          </p:cNvSpPr>
          <p:nvPr>
            <p:ph type="dt" sz="half" idx="10"/>
          </p:nvPr>
        </p:nvSpPr>
        <p:spPr/>
        <p:txBody>
          <a:bodyPr/>
          <a:lstStyle/>
          <a:p>
            <a:fld id="{63A3BDC4-D331-4F39-8E7A-8DD9AABCF39B}" type="datetimeFigureOut">
              <a:rPr lang="en-US" smtClean="0"/>
              <a:t>4/22/2020</a:t>
            </a:fld>
            <a:endParaRPr lang="en-US"/>
          </a:p>
        </p:txBody>
      </p:sp>
      <p:sp>
        <p:nvSpPr>
          <p:cNvPr id="6" name="Footer Placeholder 5">
            <a:extLst>
              <a:ext uri="{FF2B5EF4-FFF2-40B4-BE49-F238E27FC236}">
                <a16:creationId xmlns:a16="http://schemas.microsoft.com/office/drawing/2014/main" id="{DC3FF3DB-C0B0-463D-BC5F-3D34056B07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1B2480-D0F4-43E6-8A3B-6C001EC0D788}"/>
              </a:ext>
            </a:extLst>
          </p:cNvPr>
          <p:cNvSpPr>
            <a:spLocks noGrp="1"/>
          </p:cNvSpPr>
          <p:nvPr>
            <p:ph type="sldNum" sz="quarter" idx="12"/>
          </p:nvPr>
        </p:nvSpPr>
        <p:spPr/>
        <p:txBody>
          <a:bodyPr/>
          <a:lstStyle/>
          <a:p>
            <a:fld id="{D6CF2A8A-15CA-4E81-9E16-C25215D124BD}" type="slidenum">
              <a:rPr lang="en-US" smtClean="0"/>
              <a:t>‹#›</a:t>
            </a:fld>
            <a:endParaRPr lang="en-US"/>
          </a:p>
        </p:txBody>
      </p:sp>
    </p:spTree>
    <p:extLst>
      <p:ext uri="{BB962C8B-B14F-4D97-AF65-F5344CB8AC3E}">
        <p14:creationId xmlns:p14="http://schemas.microsoft.com/office/powerpoint/2010/main" val="1032677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1CC8C-74C8-4D36-A57B-388550C322B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E71864-746B-4773-90A3-D45A2F31E6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F2AD55-5AA8-4398-92E0-F8CC95C70A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8A7634-4714-4259-9B0F-F719D89A44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703C29C-52A8-4B3F-8800-BCB99908724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BD9890-526A-4D37-8FCC-BDC8AC5E8148}"/>
              </a:ext>
            </a:extLst>
          </p:cNvPr>
          <p:cNvSpPr>
            <a:spLocks noGrp="1"/>
          </p:cNvSpPr>
          <p:nvPr>
            <p:ph type="dt" sz="half" idx="10"/>
          </p:nvPr>
        </p:nvSpPr>
        <p:spPr/>
        <p:txBody>
          <a:bodyPr/>
          <a:lstStyle/>
          <a:p>
            <a:fld id="{63A3BDC4-D331-4F39-8E7A-8DD9AABCF39B}" type="datetimeFigureOut">
              <a:rPr lang="en-US" smtClean="0"/>
              <a:t>4/22/2020</a:t>
            </a:fld>
            <a:endParaRPr lang="en-US"/>
          </a:p>
        </p:txBody>
      </p:sp>
      <p:sp>
        <p:nvSpPr>
          <p:cNvPr id="8" name="Footer Placeholder 7">
            <a:extLst>
              <a:ext uri="{FF2B5EF4-FFF2-40B4-BE49-F238E27FC236}">
                <a16:creationId xmlns:a16="http://schemas.microsoft.com/office/drawing/2014/main" id="{B2355297-C9EA-436F-8F2A-38A4121D0F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D1D46A2-B5DB-42FF-9806-FE3FC4DF0C08}"/>
              </a:ext>
            </a:extLst>
          </p:cNvPr>
          <p:cNvSpPr>
            <a:spLocks noGrp="1"/>
          </p:cNvSpPr>
          <p:nvPr>
            <p:ph type="sldNum" sz="quarter" idx="12"/>
          </p:nvPr>
        </p:nvSpPr>
        <p:spPr/>
        <p:txBody>
          <a:bodyPr/>
          <a:lstStyle/>
          <a:p>
            <a:fld id="{D6CF2A8A-15CA-4E81-9E16-C25215D124BD}" type="slidenum">
              <a:rPr lang="en-US" smtClean="0"/>
              <a:t>‹#›</a:t>
            </a:fld>
            <a:endParaRPr lang="en-US"/>
          </a:p>
        </p:txBody>
      </p:sp>
    </p:spTree>
    <p:extLst>
      <p:ext uri="{BB962C8B-B14F-4D97-AF65-F5344CB8AC3E}">
        <p14:creationId xmlns:p14="http://schemas.microsoft.com/office/powerpoint/2010/main" val="4185545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7C6C2-D2AF-4AB7-9ADF-1A887C8DAA2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504E7F6-E850-4C2E-9B53-0D936CA211A4}"/>
              </a:ext>
            </a:extLst>
          </p:cNvPr>
          <p:cNvSpPr>
            <a:spLocks noGrp="1"/>
          </p:cNvSpPr>
          <p:nvPr>
            <p:ph type="dt" sz="half" idx="10"/>
          </p:nvPr>
        </p:nvSpPr>
        <p:spPr/>
        <p:txBody>
          <a:bodyPr/>
          <a:lstStyle/>
          <a:p>
            <a:fld id="{63A3BDC4-D331-4F39-8E7A-8DD9AABCF39B}" type="datetimeFigureOut">
              <a:rPr lang="en-US" smtClean="0"/>
              <a:t>4/22/2020</a:t>
            </a:fld>
            <a:endParaRPr lang="en-US"/>
          </a:p>
        </p:txBody>
      </p:sp>
      <p:sp>
        <p:nvSpPr>
          <p:cNvPr id="4" name="Footer Placeholder 3">
            <a:extLst>
              <a:ext uri="{FF2B5EF4-FFF2-40B4-BE49-F238E27FC236}">
                <a16:creationId xmlns:a16="http://schemas.microsoft.com/office/drawing/2014/main" id="{6E487F05-F740-42EE-875F-185A24CF82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0E4A5A8-798D-4914-BA09-1B3FC2F797C4}"/>
              </a:ext>
            </a:extLst>
          </p:cNvPr>
          <p:cNvSpPr>
            <a:spLocks noGrp="1"/>
          </p:cNvSpPr>
          <p:nvPr>
            <p:ph type="sldNum" sz="quarter" idx="12"/>
          </p:nvPr>
        </p:nvSpPr>
        <p:spPr/>
        <p:txBody>
          <a:bodyPr/>
          <a:lstStyle/>
          <a:p>
            <a:fld id="{D6CF2A8A-15CA-4E81-9E16-C25215D124BD}" type="slidenum">
              <a:rPr lang="en-US" smtClean="0"/>
              <a:t>‹#›</a:t>
            </a:fld>
            <a:endParaRPr lang="en-US"/>
          </a:p>
        </p:txBody>
      </p:sp>
    </p:spTree>
    <p:extLst>
      <p:ext uri="{BB962C8B-B14F-4D97-AF65-F5344CB8AC3E}">
        <p14:creationId xmlns:p14="http://schemas.microsoft.com/office/powerpoint/2010/main" val="3210838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831916-7550-4493-B40C-A5BD230BE95B}"/>
              </a:ext>
            </a:extLst>
          </p:cNvPr>
          <p:cNvSpPr>
            <a:spLocks noGrp="1"/>
          </p:cNvSpPr>
          <p:nvPr>
            <p:ph type="dt" sz="half" idx="10"/>
          </p:nvPr>
        </p:nvSpPr>
        <p:spPr/>
        <p:txBody>
          <a:bodyPr/>
          <a:lstStyle/>
          <a:p>
            <a:fld id="{63A3BDC4-D331-4F39-8E7A-8DD9AABCF39B}" type="datetimeFigureOut">
              <a:rPr lang="en-US" smtClean="0"/>
              <a:t>4/22/2020</a:t>
            </a:fld>
            <a:endParaRPr lang="en-US"/>
          </a:p>
        </p:txBody>
      </p:sp>
      <p:sp>
        <p:nvSpPr>
          <p:cNvPr id="3" name="Footer Placeholder 2">
            <a:extLst>
              <a:ext uri="{FF2B5EF4-FFF2-40B4-BE49-F238E27FC236}">
                <a16:creationId xmlns:a16="http://schemas.microsoft.com/office/drawing/2014/main" id="{F23AB5B0-0770-4EEF-ADDC-CE14E67D6D4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8DB6EF7-B127-4D22-8899-3151EEE260F2}"/>
              </a:ext>
            </a:extLst>
          </p:cNvPr>
          <p:cNvSpPr>
            <a:spLocks noGrp="1"/>
          </p:cNvSpPr>
          <p:nvPr>
            <p:ph type="sldNum" sz="quarter" idx="12"/>
          </p:nvPr>
        </p:nvSpPr>
        <p:spPr/>
        <p:txBody>
          <a:bodyPr/>
          <a:lstStyle/>
          <a:p>
            <a:fld id="{D6CF2A8A-15CA-4E81-9E16-C25215D124BD}" type="slidenum">
              <a:rPr lang="en-US" smtClean="0"/>
              <a:t>‹#›</a:t>
            </a:fld>
            <a:endParaRPr lang="en-US"/>
          </a:p>
        </p:txBody>
      </p:sp>
    </p:spTree>
    <p:extLst>
      <p:ext uri="{BB962C8B-B14F-4D97-AF65-F5344CB8AC3E}">
        <p14:creationId xmlns:p14="http://schemas.microsoft.com/office/powerpoint/2010/main" val="3014798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41F83-A153-40D2-9CCA-DF3CA10304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4E04707-C11F-48B5-8975-5894B95D26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B01708-F015-4871-B213-822B0B10AD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020E5D-39EA-4001-8B5F-A90EA5C729BC}"/>
              </a:ext>
            </a:extLst>
          </p:cNvPr>
          <p:cNvSpPr>
            <a:spLocks noGrp="1"/>
          </p:cNvSpPr>
          <p:nvPr>
            <p:ph type="dt" sz="half" idx="10"/>
          </p:nvPr>
        </p:nvSpPr>
        <p:spPr/>
        <p:txBody>
          <a:bodyPr/>
          <a:lstStyle/>
          <a:p>
            <a:fld id="{63A3BDC4-D331-4F39-8E7A-8DD9AABCF39B}" type="datetimeFigureOut">
              <a:rPr lang="en-US" smtClean="0"/>
              <a:t>4/22/2020</a:t>
            </a:fld>
            <a:endParaRPr lang="en-US"/>
          </a:p>
        </p:txBody>
      </p:sp>
      <p:sp>
        <p:nvSpPr>
          <p:cNvPr id="6" name="Footer Placeholder 5">
            <a:extLst>
              <a:ext uri="{FF2B5EF4-FFF2-40B4-BE49-F238E27FC236}">
                <a16:creationId xmlns:a16="http://schemas.microsoft.com/office/drawing/2014/main" id="{1BC47FFA-3CB8-4AB7-AF92-FEC1E52665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2FA2AA-4EA9-4624-965A-126CC409D647}"/>
              </a:ext>
            </a:extLst>
          </p:cNvPr>
          <p:cNvSpPr>
            <a:spLocks noGrp="1"/>
          </p:cNvSpPr>
          <p:nvPr>
            <p:ph type="sldNum" sz="quarter" idx="12"/>
          </p:nvPr>
        </p:nvSpPr>
        <p:spPr/>
        <p:txBody>
          <a:bodyPr/>
          <a:lstStyle/>
          <a:p>
            <a:fld id="{D6CF2A8A-15CA-4E81-9E16-C25215D124BD}" type="slidenum">
              <a:rPr lang="en-US" smtClean="0"/>
              <a:t>‹#›</a:t>
            </a:fld>
            <a:endParaRPr lang="en-US"/>
          </a:p>
        </p:txBody>
      </p:sp>
    </p:spTree>
    <p:extLst>
      <p:ext uri="{BB962C8B-B14F-4D97-AF65-F5344CB8AC3E}">
        <p14:creationId xmlns:p14="http://schemas.microsoft.com/office/powerpoint/2010/main" val="1399156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2BB7E-3AC6-4F21-A18D-7DB4E4225C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2586A0D-B8CE-4D22-B5FA-1E3279474D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B103308-20E5-4E85-978C-EEE74515ED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61526A-AEDE-43FB-A075-DEF8D38A8762}"/>
              </a:ext>
            </a:extLst>
          </p:cNvPr>
          <p:cNvSpPr>
            <a:spLocks noGrp="1"/>
          </p:cNvSpPr>
          <p:nvPr>
            <p:ph type="dt" sz="half" idx="10"/>
          </p:nvPr>
        </p:nvSpPr>
        <p:spPr/>
        <p:txBody>
          <a:bodyPr/>
          <a:lstStyle/>
          <a:p>
            <a:fld id="{63A3BDC4-D331-4F39-8E7A-8DD9AABCF39B}" type="datetimeFigureOut">
              <a:rPr lang="en-US" smtClean="0"/>
              <a:t>4/22/2020</a:t>
            </a:fld>
            <a:endParaRPr lang="en-US"/>
          </a:p>
        </p:txBody>
      </p:sp>
      <p:sp>
        <p:nvSpPr>
          <p:cNvPr id="6" name="Footer Placeholder 5">
            <a:extLst>
              <a:ext uri="{FF2B5EF4-FFF2-40B4-BE49-F238E27FC236}">
                <a16:creationId xmlns:a16="http://schemas.microsoft.com/office/drawing/2014/main" id="{C8812E13-A629-439D-9776-14907607F0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95D4E6-AAEC-4C58-8652-4C3BB4581A0B}"/>
              </a:ext>
            </a:extLst>
          </p:cNvPr>
          <p:cNvSpPr>
            <a:spLocks noGrp="1"/>
          </p:cNvSpPr>
          <p:nvPr>
            <p:ph type="sldNum" sz="quarter" idx="12"/>
          </p:nvPr>
        </p:nvSpPr>
        <p:spPr/>
        <p:txBody>
          <a:bodyPr/>
          <a:lstStyle/>
          <a:p>
            <a:fld id="{D6CF2A8A-15CA-4E81-9E16-C25215D124BD}" type="slidenum">
              <a:rPr lang="en-US" smtClean="0"/>
              <a:t>‹#›</a:t>
            </a:fld>
            <a:endParaRPr lang="en-US"/>
          </a:p>
        </p:txBody>
      </p:sp>
    </p:spTree>
    <p:extLst>
      <p:ext uri="{BB962C8B-B14F-4D97-AF65-F5344CB8AC3E}">
        <p14:creationId xmlns:p14="http://schemas.microsoft.com/office/powerpoint/2010/main" val="3813043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022C46-4086-46C1-BE8C-7352CA60BC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BE3780-D2DD-47A3-A827-1E8896FC3C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624489-6602-4C55-BBC6-4F37DE5E87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3BDC4-D331-4F39-8E7A-8DD9AABCF39B}" type="datetimeFigureOut">
              <a:rPr lang="en-US" smtClean="0"/>
              <a:t>4/22/2020</a:t>
            </a:fld>
            <a:endParaRPr lang="en-US"/>
          </a:p>
        </p:txBody>
      </p:sp>
      <p:sp>
        <p:nvSpPr>
          <p:cNvPr id="5" name="Footer Placeholder 4">
            <a:extLst>
              <a:ext uri="{FF2B5EF4-FFF2-40B4-BE49-F238E27FC236}">
                <a16:creationId xmlns:a16="http://schemas.microsoft.com/office/drawing/2014/main" id="{06EB7802-F713-42D3-B3B8-052D67FBB9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44F4692-B532-472E-96B1-2EE08F17C9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CF2A8A-15CA-4E81-9E16-C25215D124BD}" type="slidenum">
              <a:rPr lang="en-US" smtClean="0"/>
              <a:t>‹#›</a:t>
            </a:fld>
            <a:endParaRPr lang="en-US"/>
          </a:p>
        </p:txBody>
      </p:sp>
    </p:spTree>
    <p:extLst>
      <p:ext uri="{BB962C8B-B14F-4D97-AF65-F5344CB8AC3E}">
        <p14:creationId xmlns:p14="http://schemas.microsoft.com/office/powerpoint/2010/main" val="30506674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2.png"/><Relationship Id="rId7"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2.png"/><Relationship Id="rId7"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1.jp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3.jp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jp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3" Type="http://schemas.openxmlformats.org/officeDocument/2006/relationships/image" Target="../media/image24.jpg"/><Relationship Id="rId7" Type="http://schemas.openxmlformats.org/officeDocument/2006/relationships/image" Target="../media/image26.png"/><Relationship Id="rId12"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29.png"/><Relationship Id="rId5" Type="http://schemas.openxmlformats.org/officeDocument/2006/relationships/image" Target="../media/image1.png"/><Relationship Id="rId10" Type="http://schemas.openxmlformats.org/officeDocument/2006/relationships/image" Target="../media/image23.png"/><Relationship Id="rId4" Type="http://schemas.openxmlformats.org/officeDocument/2006/relationships/image" Target="../media/image2.png"/><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2.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9.xml"/><Relationship Id="rId16" Type="http://schemas.openxmlformats.org/officeDocument/2006/relationships/image" Target="../media/image44.png"/><Relationship Id="rId1" Type="http://schemas.openxmlformats.org/officeDocument/2006/relationships/slideLayout" Target="../slideLayouts/slideLayout1.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C3E3"/>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1F3C260-7F30-4D5C-9544-CDDF2352E298}"/>
              </a:ext>
            </a:extLst>
          </p:cNvPr>
          <p:cNvSpPr/>
          <p:nvPr/>
        </p:nvSpPr>
        <p:spPr>
          <a:xfrm>
            <a:off x="4203510" y="614149"/>
            <a:ext cx="7245540" cy="56533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drawing, clock, room&#10;&#10;Description automatically generated">
            <a:extLst>
              <a:ext uri="{FF2B5EF4-FFF2-40B4-BE49-F238E27FC236}">
                <a16:creationId xmlns:a16="http://schemas.microsoft.com/office/drawing/2014/main" id="{0B223FB7-93CE-4DFA-93E2-9E68254A5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2218" y="1094650"/>
            <a:ext cx="2851406" cy="3490599"/>
          </a:xfrm>
          <a:prstGeom prst="rect">
            <a:avLst/>
          </a:prstGeom>
        </p:spPr>
      </p:pic>
      <p:sp>
        <p:nvSpPr>
          <p:cNvPr id="13" name="TextBox 12">
            <a:extLst>
              <a:ext uri="{FF2B5EF4-FFF2-40B4-BE49-F238E27FC236}">
                <a16:creationId xmlns:a16="http://schemas.microsoft.com/office/drawing/2014/main" id="{4E7461B6-E749-49D2-994E-8D881A4E6C1C}"/>
              </a:ext>
            </a:extLst>
          </p:cNvPr>
          <p:cNvSpPr txBox="1"/>
          <p:nvPr/>
        </p:nvSpPr>
        <p:spPr>
          <a:xfrm>
            <a:off x="6096000" y="4994361"/>
            <a:ext cx="3807453" cy="584775"/>
          </a:xfrm>
          <a:prstGeom prst="rect">
            <a:avLst/>
          </a:prstGeom>
          <a:noFill/>
        </p:spPr>
        <p:txBody>
          <a:bodyPr wrap="none" rtlCol="0">
            <a:spAutoFit/>
          </a:bodyPr>
          <a:lstStyle/>
          <a:p>
            <a:r>
              <a:rPr lang="en-US" sz="3200" dirty="0">
                <a:latin typeface="Arial" panose="020B0604020202020204" pitchFamily="34" charset="0"/>
                <a:cs typeface="Arial" panose="020B0604020202020204" pitchFamily="34" charset="0"/>
              </a:rPr>
              <a:t>Cybersecurity Clinic</a:t>
            </a:r>
          </a:p>
        </p:txBody>
      </p:sp>
      <p:sp>
        <p:nvSpPr>
          <p:cNvPr id="14" name="TextBox 13">
            <a:extLst>
              <a:ext uri="{FF2B5EF4-FFF2-40B4-BE49-F238E27FC236}">
                <a16:creationId xmlns:a16="http://schemas.microsoft.com/office/drawing/2014/main" id="{1BDCFDFB-71D2-4C7B-9E3C-7FBA13E2A630}"/>
              </a:ext>
            </a:extLst>
          </p:cNvPr>
          <p:cNvSpPr txBox="1"/>
          <p:nvPr/>
        </p:nvSpPr>
        <p:spPr>
          <a:xfrm>
            <a:off x="6432218" y="5553961"/>
            <a:ext cx="3099438" cy="369332"/>
          </a:xfrm>
          <a:prstGeom prst="rect">
            <a:avLst/>
          </a:prstGeom>
          <a:noFill/>
        </p:spPr>
        <p:txBody>
          <a:bodyPr wrap="none" rtlCol="0">
            <a:spAutoFit/>
          </a:bodyPr>
          <a:lstStyle/>
          <a:p>
            <a:r>
              <a:rPr lang="en-US" i="1" dirty="0"/>
              <a:t>Every business, cyber protected</a:t>
            </a:r>
          </a:p>
        </p:txBody>
      </p:sp>
      <p:grpSp>
        <p:nvGrpSpPr>
          <p:cNvPr id="17" name="Group 16">
            <a:extLst>
              <a:ext uri="{FF2B5EF4-FFF2-40B4-BE49-F238E27FC236}">
                <a16:creationId xmlns:a16="http://schemas.microsoft.com/office/drawing/2014/main" id="{DFCF803D-ACF6-44B9-B60B-57F1818A2046}"/>
              </a:ext>
            </a:extLst>
          </p:cNvPr>
          <p:cNvGrpSpPr/>
          <p:nvPr/>
        </p:nvGrpSpPr>
        <p:grpSpPr>
          <a:xfrm>
            <a:off x="426749" y="0"/>
            <a:ext cx="3156848" cy="2838531"/>
            <a:chOff x="426749" y="0"/>
            <a:chExt cx="3156848" cy="2838531"/>
          </a:xfrm>
        </p:grpSpPr>
        <p:pic>
          <p:nvPicPr>
            <p:cNvPr id="18" name="Picture 17" descr="A picture containing large&#10;&#10;Description automatically generated">
              <a:extLst>
                <a:ext uri="{FF2B5EF4-FFF2-40B4-BE49-F238E27FC236}">
                  <a16:creationId xmlns:a16="http://schemas.microsoft.com/office/drawing/2014/main" id="{348068B9-DCFE-4AE9-B0DA-198B0865C658}"/>
                </a:ext>
              </a:extLst>
            </p:cNvPr>
            <p:cNvPicPr>
              <a:picLocks noChangeAspect="1"/>
            </p:cNvPicPr>
            <p:nvPr/>
          </p:nvPicPr>
          <p:blipFill rotWithShape="1">
            <a:blip r:embed="rId4">
              <a:extLst>
                <a:ext uri="{28A0092B-C50C-407E-A947-70E740481C1C}">
                  <a14:useLocalDpi xmlns:a14="http://schemas.microsoft.com/office/drawing/2010/main" val="0"/>
                </a:ext>
              </a:extLst>
            </a:blip>
            <a:srcRect l="31109" t="46791" r="30058" b="18291"/>
            <a:stretch/>
          </p:blipFill>
          <p:spPr>
            <a:xfrm>
              <a:off x="426749" y="0"/>
              <a:ext cx="3156848" cy="2838531"/>
            </a:xfrm>
            <a:prstGeom prst="rect">
              <a:avLst/>
            </a:prstGeom>
          </p:spPr>
        </p:pic>
        <p:sp>
          <p:nvSpPr>
            <p:cNvPr id="19" name="TextBox 18">
              <a:extLst>
                <a:ext uri="{FF2B5EF4-FFF2-40B4-BE49-F238E27FC236}">
                  <a16:creationId xmlns:a16="http://schemas.microsoft.com/office/drawing/2014/main" id="{410ABFD7-16CF-4A11-BB63-7DE4F03671E3}"/>
                </a:ext>
              </a:extLst>
            </p:cNvPr>
            <p:cNvSpPr txBox="1"/>
            <p:nvPr/>
          </p:nvSpPr>
          <p:spPr>
            <a:xfrm>
              <a:off x="961009" y="868468"/>
              <a:ext cx="2128147" cy="646331"/>
            </a:xfrm>
            <a:prstGeom prst="rect">
              <a:avLst/>
            </a:prstGeom>
            <a:noFill/>
          </p:spPr>
          <p:txBody>
            <a:bodyPr wrap="none" rtlCol="0">
              <a:spAutoFit/>
            </a:bodyPr>
            <a:lstStyle/>
            <a:p>
              <a:r>
                <a:rPr lang="en-US" sz="3600" b="1" dirty="0">
                  <a:solidFill>
                    <a:schemeClr val="bg1"/>
                  </a:solidFill>
                  <a:latin typeface="Calibri Light" panose="020F0302020204030204" pitchFamily="34" charset="0"/>
                  <a:cs typeface="Calibri Light" panose="020F0302020204030204" pitchFamily="34" charset="0"/>
                </a:rPr>
                <a:t>WELCOME</a:t>
              </a:r>
            </a:p>
          </p:txBody>
        </p:sp>
      </p:grpSp>
    </p:spTree>
    <p:extLst>
      <p:ext uri="{BB962C8B-B14F-4D97-AF65-F5344CB8AC3E}">
        <p14:creationId xmlns:p14="http://schemas.microsoft.com/office/powerpoint/2010/main" val="2404594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735597D-B28F-4D77-82B8-DD6A70C8BEB3}"/>
              </a:ext>
            </a:extLst>
          </p:cNvPr>
          <p:cNvGrpSpPr/>
          <p:nvPr/>
        </p:nvGrpSpPr>
        <p:grpSpPr>
          <a:xfrm>
            <a:off x="426749" y="0"/>
            <a:ext cx="3156848" cy="2838531"/>
            <a:chOff x="426749" y="0"/>
            <a:chExt cx="3156848" cy="2838531"/>
          </a:xfrm>
        </p:grpSpPr>
        <p:pic>
          <p:nvPicPr>
            <p:cNvPr id="3" name="Picture 2" descr="A picture containing large&#10;&#10;Description automatically generated">
              <a:extLst>
                <a:ext uri="{FF2B5EF4-FFF2-40B4-BE49-F238E27FC236}">
                  <a16:creationId xmlns:a16="http://schemas.microsoft.com/office/drawing/2014/main" id="{79DC59D5-C645-42F0-B236-D01DB5F82388}"/>
                </a:ext>
              </a:extLst>
            </p:cNvPr>
            <p:cNvPicPr>
              <a:picLocks noChangeAspect="1"/>
            </p:cNvPicPr>
            <p:nvPr/>
          </p:nvPicPr>
          <p:blipFill rotWithShape="1">
            <a:blip r:embed="rId3">
              <a:extLst>
                <a:ext uri="{28A0092B-C50C-407E-A947-70E740481C1C}">
                  <a14:useLocalDpi xmlns:a14="http://schemas.microsoft.com/office/drawing/2010/main" val="0"/>
                </a:ext>
              </a:extLst>
            </a:blip>
            <a:srcRect l="31109" t="46791" r="30058" b="18291"/>
            <a:stretch/>
          </p:blipFill>
          <p:spPr>
            <a:xfrm>
              <a:off x="426749" y="0"/>
              <a:ext cx="3156848" cy="2838531"/>
            </a:xfrm>
            <a:prstGeom prst="rect">
              <a:avLst/>
            </a:prstGeom>
          </p:spPr>
        </p:pic>
        <p:sp>
          <p:nvSpPr>
            <p:cNvPr id="4" name="TextBox 3">
              <a:extLst>
                <a:ext uri="{FF2B5EF4-FFF2-40B4-BE49-F238E27FC236}">
                  <a16:creationId xmlns:a16="http://schemas.microsoft.com/office/drawing/2014/main" id="{E27316B3-53B1-4253-A43E-6113B4084222}"/>
                </a:ext>
              </a:extLst>
            </p:cNvPr>
            <p:cNvSpPr txBox="1"/>
            <p:nvPr/>
          </p:nvSpPr>
          <p:spPr>
            <a:xfrm>
              <a:off x="931419" y="772934"/>
              <a:ext cx="2147512" cy="646331"/>
            </a:xfrm>
            <a:prstGeom prst="rect">
              <a:avLst/>
            </a:prstGeom>
            <a:noFill/>
          </p:spPr>
          <p:txBody>
            <a:bodyPr wrap="none" rtlCol="0">
              <a:spAutoFit/>
            </a:bodyPr>
            <a:lstStyle/>
            <a:p>
              <a:pPr algn="ctr"/>
              <a:r>
                <a:rPr lang="en-US" sz="3600" b="1" dirty="0">
                  <a:solidFill>
                    <a:schemeClr val="bg1"/>
                  </a:solidFill>
                  <a:latin typeface="Calibri Light" panose="020F0302020204030204" pitchFamily="34" charset="0"/>
                  <a:cs typeface="Calibri Light" panose="020F0302020204030204" pitchFamily="34" charset="0"/>
                </a:rPr>
                <a:t>SUMMARY</a:t>
              </a:r>
            </a:p>
          </p:txBody>
        </p:sp>
      </p:grpSp>
      <p:pic>
        <p:nvPicPr>
          <p:cNvPr id="6" name="Picture 5" descr="A picture containing drawing, clock, room&#10;&#10;Description automatically generated">
            <a:extLst>
              <a:ext uri="{FF2B5EF4-FFF2-40B4-BE49-F238E27FC236}">
                <a16:creationId xmlns:a16="http://schemas.microsoft.com/office/drawing/2014/main" id="{97A7F3C6-5ABF-46F8-8083-4A02D692B6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0551" y="398495"/>
            <a:ext cx="1667698" cy="2041539"/>
          </a:xfrm>
          <a:prstGeom prst="rect">
            <a:avLst/>
          </a:prstGeom>
        </p:spPr>
      </p:pic>
      <p:sp>
        <p:nvSpPr>
          <p:cNvPr id="7" name="Rectangle 6">
            <a:extLst>
              <a:ext uri="{FF2B5EF4-FFF2-40B4-BE49-F238E27FC236}">
                <a16:creationId xmlns:a16="http://schemas.microsoft.com/office/drawing/2014/main" id="{12F06459-4A99-4F10-9E89-41D4863ECBBC}"/>
              </a:ext>
            </a:extLst>
          </p:cNvPr>
          <p:cNvSpPr/>
          <p:nvPr/>
        </p:nvSpPr>
        <p:spPr>
          <a:xfrm>
            <a:off x="7124561" y="527532"/>
            <a:ext cx="3607078" cy="1323439"/>
          </a:xfrm>
          <a:prstGeom prst="rect">
            <a:avLst/>
          </a:prstGeom>
        </p:spPr>
        <p:txBody>
          <a:bodyPr wrap="none">
            <a:spAutoFit/>
          </a:bodyPr>
          <a:lstStyle/>
          <a:p>
            <a:pPr algn="ctr"/>
            <a:r>
              <a:rPr lang="en-US" sz="4000" b="1" dirty="0">
                <a:latin typeface="Arial" panose="020B0604020202020204" pitchFamily="34" charset="0"/>
                <a:cs typeface="Arial" panose="020B0604020202020204" pitchFamily="34" charset="0"/>
              </a:rPr>
              <a:t>Cybersecurity</a:t>
            </a:r>
          </a:p>
          <a:p>
            <a:pPr algn="ctr"/>
            <a:r>
              <a:rPr lang="en-US" sz="4000" b="1" dirty="0">
                <a:latin typeface="Arial" panose="020B0604020202020204" pitchFamily="34" charset="0"/>
                <a:cs typeface="Arial" panose="020B0604020202020204" pitchFamily="34" charset="0"/>
              </a:rPr>
              <a:t>Clinic</a:t>
            </a:r>
          </a:p>
        </p:txBody>
      </p:sp>
      <p:sp>
        <p:nvSpPr>
          <p:cNvPr id="8" name="TextBox 7">
            <a:extLst>
              <a:ext uri="{FF2B5EF4-FFF2-40B4-BE49-F238E27FC236}">
                <a16:creationId xmlns:a16="http://schemas.microsoft.com/office/drawing/2014/main" id="{4AE4170E-5725-471B-80C9-A4FBA01D3351}"/>
              </a:ext>
            </a:extLst>
          </p:cNvPr>
          <p:cNvSpPr txBox="1"/>
          <p:nvPr/>
        </p:nvSpPr>
        <p:spPr>
          <a:xfrm>
            <a:off x="7378381" y="1801135"/>
            <a:ext cx="3099438" cy="369332"/>
          </a:xfrm>
          <a:prstGeom prst="rect">
            <a:avLst/>
          </a:prstGeom>
          <a:noFill/>
        </p:spPr>
        <p:txBody>
          <a:bodyPr wrap="none" rtlCol="0">
            <a:spAutoFit/>
          </a:bodyPr>
          <a:lstStyle/>
          <a:p>
            <a:r>
              <a:rPr lang="en-US" i="1" dirty="0"/>
              <a:t>Every business, cyber protected</a:t>
            </a:r>
          </a:p>
        </p:txBody>
      </p:sp>
      <p:grpSp>
        <p:nvGrpSpPr>
          <p:cNvPr id="30" name="Group 29">
            <a:extLst>
              <a:ext uri="{FF2B5EF4-FFF2-40B4-BE49-F238E27FC236}">
                <a16:creationId xmlns:a16="http://schemas.microsoft.com/office/drawing/2014/main" id="{06F6842E-F0BF-4F1C-A665-2C245222060B}"/>
              </a:ext>
            </a:extLst>
          </p:cNvPr>
          <p:cNvGrpSpPr/>
          <p:nvPr/>
        </p:nvGrpSpPr>
        <p:grpSpPr>
          <a:xfrm>
            <a:off x="412201" y="2756566"/>
            <a:ext cx="2803439" cy="3093241"/>
            <a:chOff x="426749" y="2680555"/>
            <a:chExt cx="2803439" cy="3093241"/>
          </a:xfrm>
        </p:grpSpPr>
        <p:pic>
          <p:nvPicPr>
            <p:cNvPr id="12" name="Picture 11" descr="A black sign with white text&#10;&#10;Description automatically generated">
              <a:extLst>
                <a:ext uri="{FF2B5EF4-FFF2-40B4-BE49-F238E27FC236}">
                  <a16:creationId xmlns:a16="http://schemas.microsoft.com/office/drawing/2014/main" id="{E0A7F847-5088-4327-8527-3554EBA7E7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4029" y="2680555"/>
              <a:ext cx="996218" cy="996218"/>
            </a:xfrm>
            <a:prstGeom prst="rect">
              <a:avLst/>
            </a:prstGeom>
          </p:spPr>
        </p:pic>
        <p:sp>
          <p:nvSpPr>
            <p:cNvPr id="13" name="Rectangle 12">
              <a:extLst>
                <a:ext uri="{FF2B5EF4-FFF2-40B4-BE49-F238E27FC236}">
                  <a16:creationId xmlns:a16="http://schemas.microsoft.com/office/drawing/2014/main" id="{B23BFB70-8800-45D8-9F7D-EE6D8B2DA6AA}"/>
                </a:ext>
              </a:extLst>
            </p:cNvPr>
            <p:cNvSpPr/>
            <p:nvPr/>
          </p:nvSpPr>
          <p:spPr>
            <a:xfrm>
              <a:off x="1138140" y="3503506"/>
              <a:ext cx="1107996" cy="369332"/>
            </a:xfrm>
            <a:prstGeom prst="rect">
              <a:avLst/>
            </a:prstGeom>
          </p:spPr>
          <p:txBody>
            <a:bodyPr wrap="none">
              <a:spAutoFit/>
            </a:bodyPr>
            <a:lstStyle/>
            <a:p>
              <a:r>
                <a:rPr lang="en-US" b="1" dirty="0">
                  <a:solidFill>
                    <a:srgbClr val="00C3E3"/>
                  </a:solidFill>
                  <a:latin typeface="Arial" panose="020B0604020202020204" pitchFamily="34" charset="0"/>
                  <a:cs typeface="Arial" panose="020B0604020202020204" pitchFamily="34" charset="0"/>
                </a:rPr>
                <a:t>Problem</a:t>
              </a:r>
              <a:endParaRPr lang="en-US" dirty="0"/>
            </a:p>
          </p:txBody>
        </p:sp>
        <p:sp>
          <p:nvSpPr>
            <p:cNvPr id="14" name="Rectangle 13">
              <a:extLst>
                <a:ext uri="{FF2B5EF4-FFF2-40B4-BE49-F238E27FC236}">
                  <a16:creationId xmlns:a16="http://schemas.microsoft.com/office/drawing/2014/main" id="{8BCC664A-0AE6-4AF0-9A45-6659A103C2CD}"/>
                </a:ext>
              </a:extLst>
            </p:cNvPr>
            <p:cNvSpPr/>
            <p:nvPr/>
          </p:nvSpPr>
          <p:spPr>
            <a:xfrm>
              <a:off x="426749" y="4019470"/>
              <a:ext cx="2803439" cy="1754326"/>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Increased online business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SB are most suspectable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Data breaches can put SB out of business</a:t>
              </a:r>
              <a:endParaRPr lang="en-US" dirty="0"/>
            </a:p>
          </p:txBody>
        </p:sp>
      </p:grpSp>
      <p:grpSp>
        <p:nvGrpSpPr>
          <p:cNvPr id="29" name="Group 28">
            <a:extLst>
              <a:ext uri="{FF2B5EF4-FFF2-40B4-BE49-F238E27FC236}">
                <a16:creationId xmlns:a16="http://schemas.microsoft.com/office/drawing/2014/main" id="{5AF9F237-0203-4B6D-A91B-D5AB5A110A9D}"/>
              </a:ext>
            </a:extLst>
          </p:cNvPr>
          <p:cNvGrpSpPr/>
          <p:nvPr/>
        </p:nvGrpSpPr>
        <p:grpSpPr>
          <a:xfrm>
            <a:off x="3555103" y="2602119"/>
            <a:ext cx="2836058" cy="2685100"/>
            <a:chOff x="3172184" y="2574179"/>
            <a:chExt cx="2836058" cy="2685100"/>
          </a:xfrm>
        </p:grpSpPr>
        <p:sp>
          <p:nvSpPr>
            <p:cNvPr id="15" name="Rectangle 14">
              <a:extLst>
                <a:ext uri="{FF2B5EF4-FFF2-40B4-BE49-F238E27FC236}">
                  <a16:creationId xmlns:a16="http://schemas.microsoft.com/office/drawing/2014/main" id="{A7646EC4-53B3-4C74-8BE6-8383E224CA26}"/>
                </a:ext>
              </a:extLst>
            </p:cNvPr>
            <p:cNvSpPr/>
            <p:nvPr/>
          </p:nvSpPr>
          <p:spPr>
            <a:xfrm>
              <a:off x="3964253" y="3518440"/>
              <a:ext cx="1107996" cy="369332"/>
            </a:xfrm>
            <a:prstGeom prst="rect">
              <a:avLst/>
            </a:prstGeom>
          </p:spPr>
          <p:txBody>
            <a:bodyPr wrap="none">
              <a:spAutoFit/>
            </a:bodyPr>
            <a:lstStyle/>
            <a:p>
              <a:r>
                <a:rPr lang="en-US" b="1" dirty="0">
                  <a:solidFill>
                    <a:srgbClr val="00C3E3"/>
                  </a:solidFill>
                  <a:latin typeface="Arial" panose="020B0604020202020204" pitchFamily="34" charset="0"/>
                  <a:cs typeface="Arial" panose="020B0604020202020204" pitchFamily="34" charset="0"/>
                </a:rPr>
                <a:t>Solution</a:t>
              </a:r>
              <a:endParaRPr lang="en-US" dirty="0"/>
            </a:p>
          </p:txBody>
        </p:sp>
        <p:sp>
          <p:nvSpPr>
            <p:cNvPr id="16" name="Rectangle 15">
              <a:extLst>
                <a:ext uri="{FF2B5EF4-FFF2-40B4-BE49-F238E27FC236}">
                  <a16:creationId xmlns:a16="http://schemas.microsoft.com/office/drawing/2014/main" id="{380E316B-087D-433D-A1A6-39634769D879}"/>
                </a:ext>
              </a:extLst>
            </p:cNvPr>
            <p:cNvSpPr/>
            <p:nvPr/>
          </p:nvSpPr>
          <p:spPr>
            <a:xfrm>
              <a:off x="3172184" y="4058950"/>
              <a:ext cx="2836058" cy="1200329"/>
            </a:xfrm>
            <a:prstGeom prst="rect">
              <a:avLst/>
            </a:prstGeom>
          </p:spPr>
          <p:txBody>
            <a:bodyPr wrap="square">
              <a:spAutoFit/>
            </a:bodyPr>
            <a:lstStyle/>
            <a:p>
              <a:r>
                <a:rPr lang="en-US" dirty="0">
                  <a:latin typeface="Arial" panose="020B0604020202020204" pitchFamily="34" charset="0"/>
                  <a:cs typeface="Arial" panose="020B0604020202020204" pitchFamily="34" charset="0"/>
                </a:rPr>
                <a:t>Cybersecurity measures: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Prevention vs Remediation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Low-cost </a:t>
              </a:r>
              <a:endParaRPr lang="en-US" dirty="0"/>
            </a:p>
          </p:txBody>
        </p:sp>
        <p:pic>
          <p:nvPicPr>
            <p:cNvPr id="22" name="Picture 21" descr="A black sign with white text&#10;&#10;Description automatically generated">
              <a:extLst>
                <a:ext uri="{FF2B5EF4-FFF2-40B4-BE49-F238E27FC236}">
                  <a16:creationId xmlns:a16="http://schemas.microsoft.com/office/drawing/2014/main" id="{01C203A6-73B2-40EE-B478-7F5F2A39A4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876" y="2574179"/>
              <a:ext cx="1140675" cy="1140675"/>
            </a:xfrm>
            <a:prstGeom prst="rect">
              <a:avLst/>
            </a:prstGeom>
          </p:spPr>
        </p:pic>
      </p:grpSp>
      <p:grpSp>
        <p:nvGrpSpPr>
          <p:cNvPr id="28" name="Group 27">
            <a:extLst>
              <a:ext uri="{FF2B5EF4-FFF2-40B4-BE49-F238E27FC236}">
                <a16:creationId xmlns:a16="http://schemas.microsoft.com/office/drawing/2014/main" id="{B6478E5E-D7AA-4E63-81E0-2A00C35159B5}"/>
              </a:ext>
            </a:extLst>
          </p:cNvPr>
          <p:cNvGrpSpPr/>
          <p:nvPr/>
        </p:nvGrpSpPr>
        <p:grpSpPr>
          <a:xfrm>
            <a:off x="6635369" y="2602119"/>
            <a:ext cx="2671413" cy="2697378"/>
            <a:chOff x="6042674" y="2548515"/>
            <a:chExt cx="2671413" cy="2697378"/>
          </a:xfrm>
        </p:grpSpPr>
        <p:sp>
          <p:nvSpPr>
            <p:cNvPr id="17" name="Rectangle 16">
              <a:extLst>
                <a:ext uri="{FF2B5EF4-FFF2-40B4-BE49-F238E27FC236}">
                  <a16:creationId xmlns:a16="http://schemas.microsoft.com/office/drawing/2014/main" id="{7669E1D2-66D2-49F1-A6A9-EFC267556420}"/>
                </a:ext>
              </a:extLst>
            </p:cNvPr>
            <p:cNvSpPr/>
            <p:nvPr/>
          </p:nvSpPr>
          <p:spPr>
            <a:xfrm>
              <a:off x="6760177" y="3497029"/>
              <a:ext cx="1056700" cy="369332"/>
            </a:xfrm>
            <a:prstGeom prst="rect">
              <a:avLst/>
            </a:prstGeom>
          </p:spPr>
          <p:txBody>
            <a:bodyPr wrap="none">
              <a:spAutoFit/>
            </a:bodyPr>
            <a:lstStyle/>
            <a:p>
              <a:r>
                <a:rPr lang="en-US" b="1" dirty="0">
                  <a:solidFill>
                    <a:srgbClr val="00C3E3"/>
                  </a:solidFill>
                  <a:latin typeface="Arial" panose="020B0604020202020204" pitchFamily="34" charset="0"/>
                  <a:cs typeface="Arial" panose="020B0604020202020204" pitchFamily="34" charset="0"/>
                </a:rPr>
                <a:t>Product</a:t>
              </a:r>
              <a:endParaRPr lang="en-US" dirty="0"/>
            </a:p>
          </p:txBody>
        </p:sp>
        <p:sp>
          <p:nvSpPr>
            <p:cNvPr id="18" name="Rectangle 17">
              <a:extLst>
                <a:ext uri="{FF2B5EF4-FFF2-40B4-BE49-F238E27FC236}">
                  <a16:creationId xmlns:a16="http://schemas.microsoft.com/office/drawing/2014/main" id="{1348B7D4-0CBD-4C03-8A86-BDC266D43164}"/>
                </a:ext>
              </a:extLst>
            </p:cNvPr>
            <p:cNvSpPr/>
            <p:nvPr/>
          </p:nvSpPr>
          <p:spPr>
            <a:xfrm>
              <a:off x="6042674" y="4045564"/>
              <a:ext cx="2671413" cy="1200329"/>
            </a:xfrm>
            <a:prstGeom prst="rect">
              <a:avLst/>
            </a:prstGeom>
          </p:spPr>
          <p:txBody>
            <a:bodyPr wrap="square">
              <a:spAutoFit/>
            </a:bodyPr>
            <a:lstStyle/>
            <a:p>
              <a:r>
                <a:rPr lang="en-US" dirty="0">
                  <a:latin typeface="Arial" panose="020B0604020202020204" pitchFamily="34" charset="0"/>
                  <a:cs typeface="Arial" panose="020B0604020202020204" pitchFamily="34" charset="0"/>
                </a:rPr>
                <a:t>Cybersecurity services: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Remote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Web services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ChatBot</a:t>
              </a:r>
              <a:endParaRPr lang="en-US" dirty="0"/>
            </a:p>
          </p:txBody>
        </p:sp>
        <p:pic>
          <p:nvPicPr>
            <p:cNvPr id="24" name="Picture 23" descr="A picture containing dark, sitting, black, laptop&#10;&#10;Description automatically generated">
              <a:extLst>
                <a:ext uri="{FF2B5EF4-FFF2-40B4-BE49-F238E27FC236}">
                  <a16:creationId xmlns:a16="http://schemas.microsoft.com/office/drawing/2014/main" id="{89A507F1-13F6-43C1-9964-36A6A7172AF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51557" y="2548515"/>
              <a:ext cx="1258035" cy="1258035"/>
            </a:xfrm>
            <a:prstGeom prst="rect">
              <a:avLst/>
            </a:prstGeom>
          </p:spPr>
        </p:pic>
      </p:grpSp>
      <p:grpSp>
        <p:nvGrpSpPr>
          <p:cNvPr id="27" name="Group 26">
            <a:extLst>
              <a:ext uri="{FF2B5EF4-FFF2-40B4-BE49-F238E27FC236}">
                <a16:creationId xmlns:a16="http://schemas.microsoft.com/office/drawing/2014/main" id="{E554596F-AA0A-4AB3-83E5-081EA2AD6346}"/>
              </a:ext>
            </a:extLst>
          </p:cNvPr>
          <p:cNvGrpSpPr/>
          <p:nvPr/>
        </p:nvGrpSpPr>
        <p:grpSpPr>
          <a:xfrm>
            <a:off x="9479192" y="2425626"/>
            <a:ext cx="2208666" cy="3174578"/>
            <a:chOff x="9203268" y="2383422"/>
            <a:chExt cx="2208666" cy="3174578"/>
          </a:xfrm>
        </p:grpSpPr>
        <p:sp>
          <p:nvSpPr>
            <p:cNvPr id="19" name="Rectangle 18">
              <a:extLst>
                <a:ext uri="{FF2B5EF4-FFF2-40B4-BE49-F238E27FC236}">
                  <a16:creationId xmlns:a16="http://schemas.microsoft.com/office/drawing/2014/main" id="{3647E4C3-6766-4D69-B522-2D7880CBBB81}"/>
                </a:ext>
              </a:extLst>
            </p:cNvPr>
            <p:cNvSpPr/>
            <p:nvPr/>
          </p:nvSpPr>
          <p:spPr>
            <a:xfrm>
              <a:off x="9317587" y="3518440"/>
              <a:ext cx="1980029" cy="369332"/>
            </a:xfrm>
            <a:prstGeom prst="rect">
              <a:avLst/>
            </a:prstGeom>
          </p:spPr>
          <p:txBody>
            <a:bodyPr wrap="none">
              <a:spAutoFit/>
            </a:bodyPr>
            <a:lstStyle/>
            <a:p>
              <a:r>
                <a:rPr lang="en-US" b="1" dirty="0">
                  <a:solidFill>
                    <a:srgbClr val="00C3E3"/>
                  </a:solidFill>
                  <a:latin typeface="Arial" panose="020B0604020202020204" pitchFamily="34" charset="0"/>
                  <a:cs typeface="Arial" panose="020B0604020202020204" pitchFamily="34" charset="0"/>
                </a:rPr>
                <a:t>Growth Strategy</a:t>
              </a:r>
              <a:endParaRPr lang="en-US" dirty="0"/>
            </a:p>
          </p:txBody>
        </p:sp>
        <p:sp>
          <p:nvSpPr>
            <p:cNvPr id="20" name="Rectangle 19">
              <a:extLst>
                <a:ext uri="{FF2B5EF4-FFF2-40B4-BE49-F238E27FC236}">
                  <a16:creationId xmlns:a16="http://schemas.microsoft.com/office/drawing/2014/main" id="{3E99885B-BC47-4A65-91FD-83C08752BB9D}"/>
                </a:ext>
              </a:extLst>
            </p:cNvPr>
            <p:cNvSpPr/>
            <p:nvPr/>
          </p:nvSpPr>
          <p:spPr>
            <a:xfrm>
              <a:off x="9203268" y="4080672"/>
              <a:ext cx="2208666" cy="1477328"/>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Partnerships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Nationwide service delivery</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App access</a:t>
              </a:r>
            </a:p>
            <a:p>
              <a:pPr marL="285750" indent="-285750">
                <a:buFont typeface="Arial" panose="020B0604020202020204" pitchFamily="34" charset="0"/>
                <a:buChar char="•"/>
              </a:pPr>
              <a:endParaRPr lang="en-US" dirty="0"/>
            </a:p>
          </p:txBody>
        </p:sp>
        <p:pic>
          <p:nvPicPr>
            <p:cNvPr id="26" name="Picture 25" descr="A close up of a sign&#10;&#10;Description automatically generated">
              <a:extLst>
                <a:ext uri="{FF2B5EF4-FFF2-40B4-BE49-F238E27FC236}">
                  <a16:creationId xmlns:a16="http://schemas.microsoft.com/office/drawing/2014/main" id="{A289AE46-5AE9-4508-950E-DF2CC57DECA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04805" y="2383422"/>
              <a:ext cx="1526687" cy="1526687"/>
            </a:xfrm>
            <a:prstGeom prst="rect">
              <a:avLst/>
            </a:prstGeom>
          </p:spPr>
        </p:pic>
      </p:grpSp>
      <p:sp>
        <p:nvSpPr>
          <p:cNvPr id="31" name="Rectangle 30">
            <a:extLst>
              <a:ext uri="{FF2B5EF4-FFF2-40B4-BE49-F238E27FC236}">
                <a16:creationId xmlns:a16="http://schemas.microsoft.com/office/drawing/2014/main" id="{E8DBBB30-FD05-4872-9942-9E3BA2A92898}"/>
              </a:ext>
            </a:extLst>
          </p:cNvPr>
          <p:cNvSpPr/>
          <p:nvPr/>
        </p:nvSpPr>
        <p:spPr>
          <a:xfrm>
            <a:off x="4437533" y="6228672"/>
            <a:ext cx="3316934" cy="461665"/>
          </a:xfrm>
          <a:prstGeom prst="rect">
            <a:avLst/>
          </a:prstGeom>
        </p:spPr>
        <p:txBody>
          <a:bodyPr wrap="none">
            <a:spAutoFit/>
          </a:bodyPr>
          <a:lstStyle/>
          <a:p>
            <a:r>
              <a:rPr lang="en-US" sz="2400" dirty="0">
                <a:solidFill>
                  <a:srgbClr val="00C3E3"/>
                </a:solidFill>
                <a:latin typeface="Arial" panose="020B0604020202020204" pitchFamily="34" charset="0"/>
                <a:cs typeface="Arial" panose="020B0604020202020204" pitchFamily="34" charset="0"/>
              </a:rPr>
              <a:t>Questions/Comments?</a:t>
            </a:r>
            <a:endParaRPr lang="en-US" sz="2400" dirty="0">
              <a:solidFill>
                <a:srgbClr val="00C3E3"/>
              </a:solidFill>
            </a:endParaRPr>
          </a:p>
        </p:txBody>
      </p:sp>
      <p:cxnSp>
        <p:nvCxnSpPr>
          <p:cNvPr id="32" name="Straight Connector 31">
            <a:extLst>
              <a:ext uri="{FF2B5EF4-FFF2-40B4-BE49-F238E27FC236}">
                <a16:creationId xmlns:a16="http://schemas.microsoft.com/office/drawing/2014/main" id="{6A46516E-8465-49CA-992F-A6F9A80086F6}"/>
              </a:ext>
            </a:extLst>
          </p:cNvPr>
          <p:cNvCxnSpPr>
            <a:cxnSpLocks/>
          </p:cNvCxnSpPr>
          <p:nvPr/>
        </p:nvCxnSpPr>
        <p:spPr>
          <a:xfrm>
            <a:off x="3320716" y="2838531"/>
            <a:ext cx="0" cy="301127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51929E1-7373-4469-A076-45CB7B57C820}"/>
              </a:ext>
            </a:extLst>
          </p:cNvPr>
          <p:cNvCxnSpPr>
            <a:cxnSpLocks/>
          </p:cNvCxnSpPr>
          <p:nvPr/>
        </p:nvCxnSpPr>
        <p:spPr>
          <a:xfrm>
            <a:off x="6391161" y="2838531"/>
            <a:ext cx="0" cy="301127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DFEEBEB-DEDE-4BA8-96B8-4D8F83DB565F}"/>
              </a:ext>
            </a:extLst>
          </p:cNvPr>
          <p:cNvCxnSpPr>
            <a:cxnSpLocks/>
          </p:cNvCxnSpPr>
          <p:nvPr/>
        </p:nvCxnSpPr>
        <p:spPr>
          <a:xfrm>
            <a:off x="9306782" y="2848861"/>
            <a:ext cx="0" cy="301127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5135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4C1EDB7-5B28-4A24-95A4-43AA811BFEA5}"/>
              </a:ext>
            </a:extLst>
          </p:cNvPr>
          <p:cNvSpPr/>
          <p:nvPr/>
        </p:nvSpPr>
        <p:spPr>
          <a:xfrm>
            <a:off x="3950208" y="0"/>
            <a:ext cx="8241792" cy="6858000"/>
          </a:xfrm>
          <a:prstGeom prst="rect">
            <a:avLst/>
          </a:prstGeom>
          <a:solidFill>
            <a:srgbClr val="00C3E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A8F1254-B5F3-4E51-9A8D-46F5A643601B}"/>
              </a:ext>
            </a:extLst>
          </p:cNvPr>
          <p:cNvSpPr txBox="1"/>
          <p:nvPr/>
        </p:nvSpPr>
        <p:spPr>
          <a:xfrm>
            <a:off x="6930057" y="6211668"/>
            <a:ext cx="2000612" cy="523220"/>
          </a:xfrm>
          <a:prstGeom prst="rect">
            <a:avLst/>
          </a:prstGeom>
          <a:noFill/>
        </p:spPr>
        <p:txBody>
          <a:bodyPr wrap="none" rtlCol="0">
            <a:spAutoFit/>
          </a:bodyPr>
          <a:lstStyle/>
          <a:p>
            <a:pPr algn="ctr"/>
            <a:r>
              <a:rPr lang="en-US" sz="1400" b="1" dirty="0">
                <a:solidFill>
                  <a:schemeClr val="bg1"/>
                </a:solidFill>
                <a:latin typeface="Arial" panose="020B0604020202020204" pitchFamily="34" charset="0"/>
                <a:cs typeface="Arial" panose="020B0604020202020204" pitchFamily="34" charset="0"/>
              </a:rPr>
              <a:t>Devon Foster, </a:t>
            </a:r>
            <a:r>
              <a:rPr lang="en-US" sz="1400" b="1" dirty="0" err="1">
                <a:solidFill>
                  <a:schemeClr val="bg1"/>
                </a:solidFill>
                <a:latin typeface="Arial" panose="020B0604020202020204" pitchFamily="34" charset="0"/>
                <a:cs typeface="Arial" panose="020B0604020202020204" pitchFamily="34" charset="0"/>
              </a:rPr>
              <a:t>CySA</a:t>
            </a:r>
            <a:r>
              <a:rPr lang="en-US" sz="1400" b="1" dirty="0">
                <a:solidFill>
                  <a:schemeClr val="bg1"/>
                </a:solidFill>
                <a:latin typeface="Arial" panose="020B0604020202020204" pitchFamily="34" charset="0"/>
                <a:cs typeface="Arial" panose="020B0604020202020204" pitchFamily="34" charset="0"/>
              </a:rPr>
              <a:t>+</a:t>
            </a:r>
          </a:p>
          <a:p>
            <a:pPr algn="ctr"/>
            <a:r>
              <a:rPr lang="en-US" sz="1400" dirty="0">
                <a:latin typeface="Arial" panose="020B0604020202020204" pitchFamily="34" charset="0"/>
                <a:cs typeface="Arial" panose="020B0604020202020204" pitchFamily="34" charset="0"/>
              </a:rPr>
              <a:t>Product Manager</a:t>
            </a:r>
            <a:endParaRPr lang="en-US" sz="24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BFAC79AC-1D8C-4F77-A433-18F5C74D6F3F}"/>
              </a:ext>
            </a:extLst>
          </p:cNvPr>
          <p:cNvSpPr txBox="1"/>
          <p:nvPr/>
        </p:nvSpPr>
        <p:spPr>
          <a:xfrm>
            <a:off x="6751999" y="2672641"/>
            <a:ext cx="2276585" cy="861774"/>
          </a:xfrm>
          <a:prstGeom prst="rect">
            <a:avLst/>
          </a:prstGeom>
          <a:noFill/>
        </p:spPr>
        <p:txBody>
          <a:bodyPr wrap="none" rtlCol="0">
            <a:spAutoFit/>
          </a:bodyPr>
          <a:lstStyle/>
          <a:p>
            <a:pPr algn="ctr"/>
            <a:r>
              <a:rPr lang="en-US" sz="1600" b="1" dirty="0" err="1">
                <a:solidFill>
                  <a:schemeClr val="bg1"/>
                </a:solidFill>
                <a:latin typeface="Arial" panose="020B0604020202020204" pitchFamily="34" charset="0"/>
                <a:cs typeface="Arial" panose="020B0604020202020204" pitchFamily="34" charset="0"/>
              </a:rPr>
              <a:t>Stanislava</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Hristova</a:t>
            </a:r>
            <a:r>
              <a:rPr lang="en-US" sz="1600" b="1" dirty="0">
                <a:solidFill>
                  <a:schemeClr val="bg1"/>
                </a:solidFill>
                <a:latin typeface="Arial" panose="020B0604020202020204" pitchFamily="34" charset="0"/>
                <a:cs typeface="Arial" panose="020B0604020202020204" pitchFamily="34" charset="0"/>
              </a:rPr>
              <a:t>,</a:t>
            </a:r>
          </a:p>
          <a:p>
            <a:pPr algn="ctr"/>
            <a:r>
              <a:rPr lang="en-US" sz="1600" b="1" dirty="0">
                <a:solidFill>
                  <a:schemeClr val="bg1"/>
                </a:solidFill>
                <a:latin typeface="Arial" panose="020B0604020202020204" pitchFamily="34" charset="0"/>
                <a:cs typeface="Arial" panose="020B0604020202020204" pitchFamily="34" charset="0"/>
              </a:rPr>
              <a:t>BS Marketing, </a:t>
            </a:r>
            <a:r>
              <a:rPr lang="en-US" sz="1600" b="1" dirty="0" err="1">
                <a:solidFill>
                  <a:schemeClr val="bg1"/>
                </a:solidFill>
                <a:latin typeface="Arial" panose="020B0604020202020204" pitchFamily="34" charset="0"/>
                <a:cs typeface="Arial" panose="020B0604020202020204" pitchFamily="34" charset="0"/>
              </a:rPr>
              <a:t>CySA</a:t>
            </a:r>
            <a:r>
              <a:rPr lang="en-US" sz="1600" b="1" dirty="0">
                <a:solidFill>
                  <a:schemeClr val="bg1"/>
                </a:solidFill>
                <a:latin typeface="Arial" panose="020B0604020202020204" pitchFamily="34" charset="0"/>
                <a:cs typeface="Arial" panose="020B0604020202020204" pitchFamily="34" charset="0"/>
              </a:rPr>
              <a:t>+</a:t>
            </a:r>
          </a:p>
          <a:p>
            <a:pPr algn="ctr"/>
            <a:r>
              <a:rPr lang="en-US" dirty="0">
                <a:latin typeface="Arial" panose="020B0604020202020204" pitchFamily="34" charset="0"/>
                <a:cs typeface="Arial" panose="020B0604020202020204" pitchFamily="34" charset="0"/>
              </a:rPr>
              <a:t>Marketing Director</a:t>
            </a:r>
          </a:p>
        </p:txBody>
      </p:sp>
      <p:sp>
        <p:nvSpPr>
          <p:cNvPr id="17" name="TextBox 16">
            <a:extLst>
              <a:ext uri="{FF2B5EF4-FFF2-40B4-BE49-F238E27FC236}">
                <a16:creationId xmlns:a16="http://schemas.microsoft.com/office/drawing/2014/main" id="{0CCD5EAF-2D65-4948-BF6E-A5E02F22AA1F}"/>
              </a:ext>
            </a:extLst>
          </p:cNvPr>
          <p:cNvSpPr txBox="1"/>
          <p:nvPr/>
        </p:nvSpPr>
        <p:spPr>
          <a:xfrm>
            <a:off x="4272731" y="2701838"/>
            <a:ext cx="1980093" cy="830997"/>
          </a:xfrm>
          <a:prstGeom prst="rect">
            <a:avLst/>
          </a:prstGeom>
          <a:noFill/>
        </p:spPr>
        <p:txBody>
          <a:bodyPr wrap="none" rtlCol="0">
            <a:spAutoFit/>
          </a:bodyPr>
          <a:lstStyle/>
          <a:p>
            <a:pPr algn="ctr"/>
            <a:r>
              <a:rPr lang="en-US" sz="1600" b="1" dirty="0">
                <a:solidFill>
                  <a:schemeClr val="bg1"/>
                </a:solidFill>
                <a:latin typeface="Arial" panose="020B0604020202020204" pitchFamily="34" charset="0"/>
                <a:cs typeface="Arial" panose="020B0604020202020204" pitchFamily="34" charset="0"/>
              </a:rPr>
              <a:t>Pa Thor, MSW</a:t>
            </a:r>
          </a:p>
          <a:p>
            <a:pPr algn="ctr"/>
            <a:r>
              <a:rPr lang="en-US" sz="1400" b="1" dirty="0">
                <a:solidFill>
                  <a:schemeClr val="bg1"/>
                </a:solidFill>
                <a:latin typeface="Arial" panose="020B0604020202020204" pitchFamily="34" charset="0"/>
                <a:cs typeface="Arial" panose="020B0604020202020204" pitchFamily="34" charset="0"/>
              </a:rPr>
              <a:t>PhD Student</a:t>
            </a:r>
          </a:p>
          <a:p>
            <a:pPr algn="ctr"/>
            <a:r>
              <a:rPr lang="en-US" dirty="0">
                <a:latin typeface="Arial" panose="020B0604020202020204" pitchFamily="34" charset="0"/>
                <a:cs typeface="Arial" panose="020B0604020202020204" pitchFamily="34" charset="0"/>
              </a:rPr>
              <a:t>Research Analyst</a:t>
            </a:r>
          </a:p>
        </p:txBody>
      </p:sp>
      <p:grpSp>
        <p:nvGrpSpPr>
          <p:cNvPr id="12" name="Group 11">
            <a:extLst>
              <a:ext uri="{FF2B5EF4-FFF2-40B4-BE49-F238E27FC236}">
                <a16:creationId xmlns:a16="http://schemas.microsoft.com/office/drawing/2014/main" id="{5C2B7132-6B45-4DC5-A037-8D1C6F35E33C}"/>
              </a:ext>
            </a:extLst>
          </p:cNvPr>
          <p:cNvGrpSpPr/>
          <p:nvPr/>
        </p:nvGrpSpPr>
        <p:grpSpPr>
          <a:xfrm>
            <a:off x="426749" y="0"/>
            <a:ext cx="3156848" cy="2838531"/>
            <a:chOff x="426749" y="0"/>
            <a:chExt cx="3156848" cy="2838531"/>
          </a:xfrm>
        </p:grpSpPr>
        <p:pic>
          <p:nvPicPr>
            <p:cNvPr id="14" name="Picture 13" descr="A picture containing large&#10;&#10;Description automatically generated">
              <a:extLst>
                <a:ext uri="{FF2B5EF4-FFF2-40B4-BE49-F238E27FC236}">
                  <a16:creationId xmlns:a16="http://schemas.microsoft.com/office/drawing/2014/main" id="{55D63CAA-4B15-4873-82B8-6E135CF41353}"/>
                </a:ext>
              </a:extLst>
            </p:cNvPr>
            <p:cNvPicPr>
              <a:picLocks noChangeAspect="1"/>
            </p:cNvPicPr>
            <p:nvPr/>
          </p:nvPicPr>
          <p:blipFill rotWithShape="1">
            <a:blip r:embed="rId3">
              <a:extLst>
                <a:ext uri="{28A0092B-C50C-407E-A947-70E740481C1C}">
                  <a14:useLocalDpi xmlns:a14="http://schemas.microsoft.com/office/drawing/2010/main" val="0"/>
                </a:ext>
              </a:extLst>
            </a:blip>
            <a:srcRect l="31109" t="46791" r="30058" b="18291"/>
            <a:stretch/>
          </p:blipFill>
          <p:spPr>
            <a:xfrm>
              <a:off x="426749" y="0"/>
              <a:ext cx="3156848" cy="2838531"/>
            </a:xfrm>
            <a:prstGeom prst="rect">
              <a:avLst/>
            </a:prstGeom>
          </p:spPr>
        </p:pic>
        <p:sp>
          <p:nvSpPr>
            <p:cNvPr id="15" name="TextBox 14">
              <a:extLst>
                <a:ext uri="{FF2B5EF4-FFF2-40B4-BE49-F238E27FC236}">
                  <a16:creationId xmlns:a16="http://schemas.microsoft.com/office/drawing/2014/main" id="{04ED24B5-BE1B-416F-89FF-7DFCB2DD5003}"/>
                </a:ext>
              </a:extLst>
            </p:cNvPr>
            <p:cNvSpPr txBox="1"/>
            <p:nvPr/>
          </p:nvSpPr>
          <p:spPr>
            <a:xfrm>
              <a:off x="1375673" y="772934"/>
              <a:ext cx="1258999" cy="646331"/>
            </a:xfrm>
            <a:prstGeom prst="rect">
              <a:avLst/>
            </a:prstGeom>
            <a:noFill/>
          </p:spPr>
          <p:txBody>
            <a:bodyPr wrap="none" rtlCol="0">
              <a:spAutoFit/>
            </a:bodyPr>
            <a:lstStyle/>
            <a:p>
              <a:pPr algn="ctr"/>
              <a:r>
                <a:rPr lang="en-US" sz="3600" b="1" dirty="0">
                  <a:solidFill>
                    <a:schemeClr val="bg1"/>
                  </a:solidFill>
                  <a:latin typeface="Calibri Light" panose="020F0302020204030204" pitchFamily="34" charset="0"/>
                  <a:cs typeface="Calibri Light" panose="020F0302020204030204" pitchFamily="34" charset="0"/>
                </a:rPr>
                <a:t>TEAM</a:t>
              </a:r>
            </a:p>
          </p:txBody>
        </p:sp>
      </p:grpSp>
      <p:pic>
        <p:nvPicPr>
          <p:cNvPr id="3" name="Picture 2" descr="A person in a blue shirt&#10;&#10;Description automatically generated">
            <a:extLst>
              <a:ext uri="{FF2B5EF4-FFF2-40B4-BE49-F238E27FC236}">
                <a16:creationId xmlns:a16="http://schemas.microsoft.com/office/drawing/2014/main" id="{4F1A4DA3-33E2-4444-A2ED-81CF332713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9556" y="115240"/>
            <a:ext cx="1666444" cy="2499667"/>
          </a:xfrm>
          <a:prstGeom prst="rect">
            <a:avLst/>
          </a:prstGeom>
        </p:spPr>
      </p:pic>
      <p:sp>
        <p:nvSpPr>
          <p:cNvPr id="11" name="TextBox 10">
            <a:extLst>
              <a:ext uri="{FF2B5EF4-FFF2-40B4-BE49-F238E27FC236}">
                <a16:creationId xmlns:a16="http://schemas.microsoft.com/office/drawing/2014/main" id="{5A361B83-2678-46E2-AE61-6FA5237A18DE}"/>
              </a:ext>
            </a:extLst>
          </p:cNvPr>
          <p:cNvSpPr txBox="1"/>
          <p:nvPr/>
        </p:nvSpPr>
        <p:spPr>
          <a:xfrm>
            <a:off x="4358997" y="6211669"/>
            <a:ext cx="1861151" cy="523220"/>
          </a:xfrm>
          <a:prstGeom prst="rect">
            <a:avLst/>
          </a:prstGeom>
          <a:noFill/>
        </p:spPr>
        <p:txBody>
          <a:bodyPr wrap="none" rtlCol="0">
            <a:spAutoFit/>
          </a:bodyPr>
          <a:lstStyle/>
          <a:p>
            <a:pPr algn="ctr"/>
            <a:r>
              <a:rPr lang="en-US" sz="1400" b="1" dirty="0">
                <a:solidFill>
                  <a:schemeClr val="bg1"/>
                </a:solidFill>
                <a:latin typeface="Arial" panose="020B0604020202020204" pitchFamily="34" charset="0"/>
                <a:cs typeface="Arial" panose="020B0604020202020204" pitchFamily="34" charset="0"/>
              </a:rPr>
              <a:t>Lance Vang, </a:t>
            </a:r>
            <a:r>
              <a:rPr lang="en-US" sz="1400" b="1" dirty="0" err="1">
                <a:solidFill>
                  <a:schemeClr val="bg1"/>
                </a:solidFill>
                <a:latin typeface="Arial" panose="020B0604020202020204" pitchFamily="34" charset="0"/>
                <a:cs typeface="Arial" panose="020B0604020202020204" pitchFamily="34" charset="0"/>
              </a:rPr>
              <a:t>CySA</a:t>
            </a:r>
            <a:r>
              <a:rPr lang="en-US" sz="1400" b="1" dirty="0">
                <a:solidFill>
                  <a:schemeClr val="bg1"/>
                </a:solidFill>
                <a:latin typeface="Arial" panose="020B0604020202020204" pitchFamily="34" charset="0"/>
                <a:cs typeface="Arial" panose="020B0604020202020204" pitchFamily="34" charset="0"/>
              </a:rPr>
              <a:t>+</a:t>
            </a:r>
          </a:p>
          <a:p>
            <a:pPr algn="ctr"/>
            <a:r>
              <a:rPr lang="en-US" sz="1400" dirty="0">
                <a:latin typeface="Arial" panose="020B0604020202020204" pitchFamily="34" charset="0"/>
                <a:cs typeface="Arial" panose="020B0604020202020204" pitchFamily="34" charset="0"/>
              </a:rPr>
              <a:t>Software Engineer</a:t>
            </a:r>
            <a:endParaRPr lang="en-US" sz="2400" dirty="0">
              <a:latin typeface="Arial" panose="020B0604020202020204" pitchFamily="34" charset="0"/>
              <a:cs typeface="Arial" panose="020B0604020202020204" pitchFamily="34" charset="0"/>
            </a:endParaRPr>
          </a:p>
        </p:txBody>
      </p:sp>
      <p:pic>
        <p:nvPicPr>
          <p:cNvPr id="8" name="Picture 7" descr="A person holding a sign posing for the camera&#10;&#10;Description automatically generated">
            <a:extLst>
              <a:ext uri="{FF2B5EF4-FFF2-40B4-BE49-F238E27FC236}">
                <a16:creationId xmlns:a16="http://schemas.microsoft.com/office/drawing/2014/main" id="{E1C26FA2-808D-48B9-AF71-8A75F054F8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7009" y="3623495"/>
            <a:ext cx="1925129" cy="2588174"/>
          </a:xfrm>
          <a:prstGeom prst="rect">
            <a:avLst/>
          </a:prstGeom>
        </p:spPr>
      </p:pic>
      <p:pic>
        <p:nvPicPr>
          <p:cNvPr id="13" name="Picture 12" descr="A person holding a sign&#10;&#10;Description automatically generated">
            <a:extLst>
              <a:ext uri="{FF2B5EF4-FFF2-40B4-BE49-F238E27FC236}">
                <a16:creationId xmlns:a16="http://schemas.microsoft.com/office/drawing/2014/main" id="{CE8EAC1B-D391-4F64-B8DE-176D7F6553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7070" y="115240"/>
            <a:ext cx="1666444" cy="2499668"/>
          </a:xfrm>
          <a:prstGeom prst="rect">
            <a:avLst/>
          </a:prstGeom>
        </p:spPr>
      </p:pic>
      <p:pic>
        <p:nvPicPr>
          <p:cNvPr id="20" name="Picture 19" descr="A picture containing drawing, clock, room&#10;&#10;Description automatically generated">
            <a:extLst>
              <a:ext uri="{FF2B5EF4-FFF2-40B4-BE49-F238E27FC236}">
                <a16:creationId xmlns:a16="http://schemas.microsoft.com/office/drawing/2014/main" id="{71C1D4E2-AC45-4EB6-BB1C-FC4AABDF96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8194" y="3191588"/>
            <a:ext cx="1820654" cy="2228782"/>
          </a:xfrm>
          <a:prstGeom prst="rect">
            <a:avLst/>
          </a:prstGeom>
        </p:spPr>
      </p:pic>
      <p:sp>
        <p:nvSpPr>
          <p:cNvPr id="21" name="TextBox 20">
            <a:extLst>
              <a:ext uri="{FF2B5EF4-FFF2-40B4-BE49-F238E27FC236}">
                <a16:creationId xmlns:a16="http://schemas.microsoft.com/office/drawing/2014/main" id="{6E62368A-A5D6-4943-9536-86CFA08FD3B2}"/>
              </a:ext>
            </a:extLst>
          </p:cNvPr>
          <p:cNvSpPr txBox="1"/>
          <p:nvPr/>
        </p:nvSpPr>
        <p:spPr>
          <a:xfrm>
            <a:off x="1177998" y="5420370"/>
            <a:ext cx="1651196"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Cybersecurity Clinic</a:t>
            </a:r>
          </a:p>
        </p:txBody>
      </p:sp>
      <p:pic>
        <p:nvPicPr>
          <p:cNvPr id="4" name="Picture 3" descr="A person smiling for the camera&#10;&#10;Description automatically generated">
            <a:extLst>
              <a:ext uri="{FF2B5EF4-FFF2-40B4-BE49-F238E27FC236}">
                <a16:creationId xmlns:a16="http://schemas.microsoft.com/office/drawing/2014/main" id="{924675A8-E8DB-4B77-ADFA-5591B89D0FE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57070" y="3592149"/>
            <a:ext cx="1746584" cy="2619520"/>
          </a:xfrm>
          <a:prstGeom prst="rect">
            <a:avLst/>
          </a:prstGeom>
        </p:spPr>
      </p:pic>
      <p:pic>
        <p:nvPicPr>
          <p:cNvPr id="5" name="Picture 4" descr="A person smiling for the camera&#10;&#10;Description automatically generated">
            <a:extLst>
              <a:ext uri="{FF2B5EF4-FFF2-40B4-BE49-F238E27FC236}">
                <a16:creationId xmlns:a16="http://schemas.microsoft.com/office/drawing/2014/main" id="{59CB3308-BF60-44F3-B61E-4335F66A2CD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15035" y="2077941"/>
            <a:ext cx="1905000" cy="1905000"/>
          </a:xfrm>
          <a:prstGeom prst="rect">
            <a:avLst/>
          </a:prstGeom>
        </p:spPr>
      </p:pic>
      <p:sp>
        <p:nvSpPr>
          <p:cNvPr id="23" name="TextBox 22">
            <a:extLst>
              <a:ext uri="{FF2B5EF4-FFF2-40B4-BE49-F238E27FC236}">
                <a16:creationId xmlns:a16="http://schemas.microsoft.com/office/drawing/2014/main" id="{E633F32A-ACCA-4DAE-A71E-59CEE0FFD73B}"/>
              </a:ext>
            </a:extLst>
          </p:cNvPr>
          <p:cNvSpPr txBox="1"/>
          <p:nvPr/>
        </p:nvSpPr>
        <p:spPr>
          <a:xfrm>
            <a:off x="10061733" y="4067399"/>
            <a:ext cx="1411604" cy="646331"/>
          </a:xfrm>
          <a:prstGeom prst="rect">
            <a:avLst/>
          </a:prstGeom>
          <a:noFill/>
        </p:spPr>
        <p:txBody>
          <a:bodyPr wrap="none" rtlCol="0">
            <a:spAutoFit/>
          </a:bodyPr>
          <a:lstStyle/>
          <a:p>
            <a:pPr algn="ctr"/>
            <a:r>
              <a:rPr lang="en-US" b="1" dirty="0">
                <a:solidFill>
                  <a:schemeClr val="bg1"/>
                </a:solidFill>
                <a:latin typeface="Arial" panose="020B0604020202020204" pitchFamily="34" charset="0"/>
                <a:cs typeface="Arial" panose="020B0604020202020204" pitchFamily="34" charset="0"/>
              </a:rPr>
              <a:t>Dan Weeks</a:t>
            </a:r>
          </a:p>
          <a:p>
            <a:pPr algn="ctr"/>
            <a:r>
              <a:rPr lang="en-US" dirty="0">
                <a:latin typeface="Arial" panose="020B0604020202020204" pitchFamily="34" charset="0"/>
                <a:cs typeface="Arial" panose="020B0604020202020204" pitchFamily="34" charset="0"/>
              </a:rPr>
              <a:t>Mentor</a:t>
            </a:r>
          </a:p>
        </p:txBody>
      </p:sp>
    </p:spTree>
    <p:extLst>
      <p:ext uri="{BB962C8B-B14F-4D97-AF65-F5344CB8AC3E}">
        <p14:creationId xmlns:p14="http://schemas.microsoft.com/office/powerpoint/2010/main" val="2306226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2E8276E2-0145-48B4-A6E1-C56FF11685CD}"/>
              </a:ext>
            </a:extLst>
          </p:cNvPr>
          <p:cNvGrpSpPr/>
          <p:nvPr/>
        </p:nvGrpSpPr>
        <p:grpSpPr>
          <a:xfrm>
            <a:off x="6204112" y="2296306"/>
            <a:ext cx="2910028" cy="2291279"/>
            <a:chOff x="6204112" y="2296306"/>
            <a:chExt cx="2910028" cy="2291279"/>
          </a:xfrm>
        </p:grpSpPr>
        <p:pic>
          <p:nvPicPr>
            <p:cNvPr id="23" name="Picture 22" descr="A picture containing dark, man, black, laptop&#10;&#10;Description automatically generated">
              <a:extLst>
                <a:ext uri="{FF2B5EF4-FFF2-40B4-BE49-F238E27FC236}">
                  <a16:creationId xmlns:a16="http://schemas.microsoft.com/office/drawing/2014/main" id="{47B03FDD-A746-4FE4-8787-5C84D6F1C961}"/>
                </a:ext>
              </a:extLst>
            </p:cNvPr>
            <p:cNvPicPr>
              <a:picLocks noChangeAspect="1"/>
            </p:cNvPicPr>
            <p:nvPr/>
          </p:nvPicPr>
          <p:blipFill rotWithShape="1">
            <a:blip r:embed="rId3">
              <a:extLst>
                <a:ext uri="{28A0092B-C50C-407E-A947-70E740481C1C}">
                  <a14:useLocalDpi xmlns:a14="http://schemas.microsoft.com/office/drawing/2010/main" val="0"/>
                </a:ext>
              </a:extLst>
            </a:blip>
            <a:srcRect l="26975" t="23599" r="26404" b="-325"/>
            <a:stretch/>
          </p:blipFill>
          <p:spPr>
            <a:xfrm rot="16200000">
              <a:off x="6961723" y="2147903"/>
              <a:ext cx="1627071" cy="2677763"/>
            </a:xfrm>
            <a:prstGeom prst="rect">
              <a:avLst/>
            </a:prstGeom>
          </p:spPr>
        </p:pic>
        <p:pic>
          <p:nvPicPr>
            <p:cNvPr id="24" name="Picture 23" descr="A close up of a sign&#10;&#10;Description automatically generated">
              <a:extLst>
                <a:ext uri="{FF2B5EF4-FFF2-40B4-BE49-F238E27FC236}">
                  <a16:creationId xmlns:a16="http://schemas.microsoft.com/office/drawing/2014/main" id="{D9E73449-D6B0-4B37-B14B-66B35424E3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4112" y="2296306"/>
              <a:ext cx="2291279" cy="2291279"/>
            </a:xfrm>
            <a:prstGeom prst="rect">
              <a:avLst/>
            </a:prstGeom>
          </p:spPr>
        </p:pic>
      </p:grpSp>
      <p:grpSp>
        <p:nvGrpSpPr>
          <p:cNvPr id="20" name="Group 19">
            <a:extLst>
              <a:ext uri="{FF2B5EF4-FFF2-40B4-BE49-F238E27FC236}">
                <a16:creationId xmlns:a16="http://schemas.microsoft.com/office/drawing/2014/main" id="{575B79F2-E6EB-4621-B793-A52A0B963F3F}"/>
              </a:ext>
            </a:extLst>
          </p:cNvPr>
          <p:cNvGrpSpPr/>
          <p:nvPr/>
        </p:nvGrpSpPr>
        <p:grpSpPr>
          <a:xfrm>
            <a:off x="6215871" y="123189"/>
            <a:ext cx="2913439" cy="2291279"/>
            <a:chOff x="6204112" y="4507469"/>
            <a:chExt cx="2913439" cy="2291279"/>
          </a:xfrm>
        </p:grpSpPr>
        <p:pic>
          <p:nvPicPr>
            <p:cNvPr id="27" name="Picture 26" descr="A picture containing dark, man, black, laptop&#10;&#10;Description automatically generated">
              <a:extLst>
                <a:ext uri="{FF2B5EF4-FFF2-40B4-BE49-F238E27FC236}">
                  <a16:creationId xmlns:a16="http://schemas.microsoft.com/office/drawing/2014/main" id="{3A7E941B-44B1-4749-9E8C-4FF1C11DA0E9}"/>
                </a:ext>
              </a:extLst>
            </p:cNvPr>
            <p:cNvPicPr>
              <a:picLocks noChangeAspect="1"/>
            </p:cNvPicPr>
            <p:nvPr/>
          </p:nvPicPr>
          <p:blipFill rotWithShape="1">
            <a:blip r:embed="rId3">
              <a:extLst>
                <a:ext uri="{28A0092B-C50C-407E-A947-70E740481C1C}">
                  <a14:useLocalDpi xmlns:a14="http://schemas.microsoft.com/office/drawing/2010/main" val="0"/>
                </a:ext>
              </a:extLst>
            </a:blip>
            <a:srcRect l="26975" t="23599" r="26404" b="-325"/>
            <a:stretch/>
          </p:blipFill>
          <p:spPr>
            <a:xfrm rot="16200000">
              <a:off x="6965134" y="4314228"/>
              <a:ext cx="1627071" cy="2677763"/>
            </a:xfrm>
            <a:prstGeom prst="rect">
              <a:avLst/>
            </a:prstGeom>
          </p:spPr>
        </p:pic>
        <p:pic>
          <p:nvPicPr>
            <p:cNvPr id="29" name="Picture 28" descr="A close up of a sign&#10;&#10;Description automatically generated">
              <a:extLst>
                <a:ext uri="{FF2B5EF4-FFF2-40B4-BE49-F238E27FC236}">
                  <a16:creationId xmlns:a16="http://schemas.microsoft.com/office/drawing/2014/main" id="{7A874202-1128-4E54-9144-E66E409971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4112" y="4507469"/>
              <a:ext cx="2291279" cy="2291279"/>
            </a:xfrm>
            <a:prstGeom prst="rect">
              <a:avLst/>
            </a:prstGeom>
          </p:spPr>
        </p:pic>
      </p:grpSp>
      <p:sp>
        <p:nvSpPr>
          <p:cNvPr id="10" name="TextBox 9">
            <a:extLst>
              <a:ext uri="{FF2B5EF4-FFF2-40B4-BE49-F238E27FC236}">
                <a16:creationId xmlns:a16="http://schemas.microsoft.com/office/drawing/2014/main" id="{32DE63A7-E962-48F3-B73E-FE0285AD4099}"/>
              </a:ext>
            </a:extLst>
          </p:cNvPr>
          <p:cNvSpPr txBox="1"/>
          <p:nvPr/>
        </p:nvSpPr>
        <p:spPr>
          <a:xfrm>
            <a:off x="8666487" y="757277"/>
            <a:ext cx="3407690" cy="923330"/>
          </a:xfrm>
          <a:prstGeom prst="rect">
            <a:avLst/>
          </a:prstGeom>
          <a:noFill/>
        </p:spPr>
        <p:txBody>
          <a:bodyPr wrap="square" rtlCol="0">
            <a:spAutoFit/>
          </a:bodyPr>
          <a:lstStyle/>
          <a:p>
            <a:pPr marL="285750" indent="-285750">
              <a:buFont typeface="Arial" panose="020B0604020202020204" pitchFamily="34" charset="0"/>
              <a:buChar char="•"/>
            </a:pPr>
            <a:r>
              <a:rPr lang="en-US" dirty="0"/>
              <a:t>Data breaches cost $1 million+</a:t>
            </a:r>
          </a:p>
          <a:p>
            <a:pPr marL="285750" indent="-285750">
              <a:buFont typeface="Arial" panose="020B0604020202020204" pitchFamily="34" charset="0"/>
              <a:buChar char="•"/>
            </a:pPr>
            <a:r>
              <a:rPr lang="en-US" dirty="0"/>
              <a:t>Maximum penalty = $250K</a:t>
            </a:r>
          </a:p>
          <a:p>
            <a:endParaRPr lang="en-US" dirty="0"/>
          </a:p>
        </p:txBody>
      </p:sp>
      <p:sp>
        <p:nvSpPr>
          <p:cNvPr id="18" name="TextBox 17">
            <a:extLst>
              <a:ext uri="{FF2B5EF4-FFF2-40B4-BE49-F238E27FC236}">
                <a16:creationId xmlns:a16="http://schemas.microsoft.com/office/drawing/2014/main" id="{8E0C85B6-9216-45AC-852A-955FBAD5C4CF}"/>
              </a:ext>
            </a:extLst>
          </p:cNvPr>
          <p:cNvSpPr txBox="1"/>
          <p:nvPr/>
        </p:nvSpPr>
        <p:spPr>
          <a:xfrm>
            <a:off x="8640267" y="2926951"/>
            <a:ext cx="2614366" cy="1754326"/>
          </a:xfrm>
          <a:prstGeom prst="rect">
            <a:avLst/>
          </a:prstGeom>
          <a:noFill/>
        </p:spPr>
        <p:txBody>
          <a:bodyPr wrap="square" rtlCol="0">
            <a:spAutoFit/>
          </a:bodyPr>
          <a:lstStyle/>
          <a:p>
            <a:pPr marL="285750" indent="-285750">
              <a:buFont typeface="Arial" panose="020B0604020202020204" pitchFamily="34" charset="0"/>
              <a:buChar char="•"/>
            </a:pPr>
            <a:r>
              <a:rPr lang="en-US" dirty="0"/>
              <a:t>Every 40 seconds a business falls victim to a ransomware attack.</a:t>
            </a:r>
          </a:p>
          <a:p>
            <a:pPr marL="285750" indent="-285750">
              <a:buFont typeface="Arial" panose="020B0604020202020204" pitchFamily="34" charset="0"/>
              <a:buChar char="•"/>
            </a:pPr>
            <a:r>
              <a:rPr lang="en-US" dirty="0"/>
              <a:t>43% of data breaches involves small businesses</a:t>
            </a:r>
          </a:p>
        </p:txBody>
      </p:sp>
      <p:pic>
        <p:nvPicPr>
          <p:cNvPr id="35" name="Picture 34" descr="A picture containing indoor, sitting, table, water&#10;&#10;Description automatically generated">
            <a:extLst>
              <a:ext uri="{FF2B5EF4-FFF2-40B4-BE49-F238E27FC236}">
                <a16:creationId xmlns:a16="http://schemas.microsoft.com/office/drawing/2014/main" id="{D4CF5F39-C460-4603-A65B-98C02FDF6DCD}"/>
              </a:ext>
            </a:extLst>
          </p:cNvPr>
          <p:cNvPicPr>
            <a:picLocks noChangeAspect="1"/>
          </p:cNvPicPr>
          <p:nvPr/>
        </p:nvPicPr>
        <p:blipFill rotWithShape="1">
          <a:blip r:embed="rId6">
            <a:alphaModFix/>
            <a:extLst>
              <a:ext uri="{28A0092B-C50C-407E-A947-70E740481C1C}">
                <a14:useLocalDpi xmlns:a14="http://schemas.microsoft.com/office/drawing/2010/main" val="0"/>
              </a:ext>
            </a:extLst>
          </a:blip>
          <a:srcRect l="7097" r="14035"/>
          <a:stretch/>
        </p:blipFill>
        <p:spPr>
          <a:xfrm>
            <a:off x="-6029" y="0"/>
            <a:ext cx="6474783" cy="6858000"/>
          </a:xfrm>
          <a:prstGeom prst="rect">
            <a:avLst/>
          </a:prstGeom>
        </p:spPr>
      </p:pic>
      <p:grpSp>
        <p:nvGrpSpPr>
          <p:cNvPr id="38" name="Group 37">
            <a:extLst>
              <a:ext uri="{FF2B5EF4-FFF2-40B4-BE49-F238E27FC236}">
                <a16:creationId xmlns:a16="http://schemas.microsoft.com/office/drawing/2014/main" id="{20534894-F29B-44EC-AE80-5B0DF35A18BF}"/>
              </a:ext>
            </a:extLst>
          </p:cNvPr>
          <p:cNvGrpSpPr/>
          <p:nvPr/>
        </p:nvGrpSpPr>
        <p:grpSpPr>
          <a:xfrm>
            <a:off x="426749" y="0"/>
            <a:ext cx="3156848" cy="2838531"/>
            <a:chOff x="426749" y="0"/>
            <a:chExt cx="3156848" cy="2838531"/>
          </a:xfrm>
        </p:grpSpPr>
        <p:pic>
          <p:nvPicPr>
            <p:cNvPr id="37" name="Picture 36" descr="A picture containing large&#10;&#10;Description automatically generated">
              <a:extLst>
                <a:ext uri="{FF2B5EF4-FFF2-40B4-BE49-F238E27FC236}">
                  <a16:creationId xmlns:a16="http://schemas.microsoft.com/office/drawing/2014/main" id="{8E070EB0-8D69-4C12-8917-7F1FEE409E67}"/>
                </a:ext>
              </a:extLst>
            </p:cNvPr>
            <p:cNvPicPr>
              <a:picLocks noChangeAspect="1"/>
            </p:cNvPicPr>
            <p:nvPr/>
          </p:nvPicPr>
          <p:blipFill rotWithShape="1">
            <a:blip r:embed="rId7">
              <a:extLst>
                <a:ext uri="{28A0092B-C50C-407E-A947-70E740481C1C}">
                  <a14:useLocalDpi xmlns:a14="http://schemas.microsoft.com/office/drawing/2010/main" val="0"/>
                </a:ext>
              </a:extLst>
            </a:blip>
            <a:srcRect l="31109" t="46791" r="30058" b="18291"/>
            <a:stretch/>
          </p:blipFill>
          <p:spPr>
            <a:xfrm>
              <a:off x="426749" y="0"/>
              <a:ext cx="3156848" cy="2838531"/>
            </a:xfrm>
            <a:prstGeom prst="rect">
              <a:avLst/>
            </a:prstGeom>
          </p:spPr>
        </p:pic>
        <p:sp>
          <p:nvSpPr>
            <p:cNvPr id="13" name="TextBox 12">
              <a:extLst>
                <a:ext uri="{FF2B5EF4-FFF2-40B4-BE49-F238E27FC236}">
                  <a16:creationId xmlns:a16="http://schemas.microsoft.com/office/drawing/2014/main" id="{4E7461B6-E749-49D2-994E-8D881A4E6C1C}"/>
                </a:ext>
              </a:extLst>
            </p:cNvPr>
            <p:cNvSpPr txBox="1"/>
            <p:nvPr/>
          </p:nvSpPr>
          <p:spPr>
            <a:xfrm>
              <a:off x="1013395" y="835706"/>
              <a:ext cx="1983556" cy="646331"/>
            </a:xfrm>
            <a:prstGeom prst="rect">
              <a:avLst/>
            </a:prstGeom>
            <a:noFill/>
          </p:spPr>
          <p:txBody>
            <a:bodyPr wrap="none" rtlCol="0">
              <a:spAutoFit/>
            </a:bodyPr>
            <a:lstStyle/>
            <a:p>
              <a:r>
                <a:rPr lang="en-US" sz="3600" b="1" dirty="0">
                  <a:solidFill>
                    <a:schemeClr val="bg1"/>
                  </a:solidFill>
                  <a:latin typeface="Calibri Light" panose="020F0302020204030204" pitchFamily="34" charset="0"/>
                  <a:cs typeface="Calibri Light" panose="020F0302020204030204" pitchFamily="34" charset="0"/>
                </a:rPr>
                <a:t>PROBLEM</a:t>
              </a:r>
            </a:p>
          </p:txBody>
        </p:sp>
      </p:grpSp>
      <p:sp>
        <p:nvSpPr>
          <p:cNvPr id="26" name="TextBox 25">
            <a:extLst>
              <a:ext uri="{FF2B5EF4-FFF2-40B4-BE49-F238E27FC236}">
                <a16:creationId xmlns:a16="http://schemas.microsoft.com/office/drawing/2014/main" id="{79C37997-8B8B-45A4-BA5B-6480FF9DD815}"/>
              </a:ext>
            </a:extLst>
          </p:cNvPr>
          <p:cNvSpPr txBox="1"/>
          <p:nvPr/>
        </p:nvSpPr>
        <p:spPr>
          <a:xfrm>
            <a:off x="8641695" y="2585453"/>
            <a:ext cx="2379369" cy="400110"/>
          </a:xfrm>
          <a:prstGeom prst="rect">
            <a:avLst/>
          </a:prstGeom>
          <a:noFill/>
        </p:spPr>
        <p:txBody>
          <a:bodyPr wrap="none" rtlCol="0">
            <a:spAutoFit/>
          </a:bodyPr>
          <a:lstStyle/>
          <a:p>
            <a:r>
              <a:rPr lang="en-US" sz="2000" b="1" dirty="0">
                <a:solidFill>
                  <a:srgbClr val="00C3E3"/>
                </a:solidFill>
                <a:latin typeface="Arial" panose="020B0604020202020204" pitchFamily="34" charset="0"/>
                <a:cs typeface="Arial" panose="020B0604020202020204" pitchFamily="34" charset="0"/>
              </a:rPr>
              <a:t>SUSCEPTABILITY</a:t>
            </a:r>
          </a:p>
        </p:txBody>
      </p:sp>
      <p:sp>
        <p:nvSpPr>
          <p:cNvPr id="28" name="TextBox 27">
            <a:extLst>
              <a:ext uri="{FF2B5EF4-FFF2-40B4-BE49-F238E27FC236}">
                <a16:creationId xmlns:a16="http://schemas.microsoft.com/office/drawing/2014/main" id="{D4B62287-C3ED-470F-98DB-C65EF08A7054}"/>
              </a:ext>
            </a:extLst>
          </p:cNvPr>
          <p:cNvSpPr txBox="1"/>
          <p:nvPr/>
        </p:nvSpPr>
        <p:spPr>
          <a:xfrm>
            <a:off x="8640267" y="435596"/>
            <a:ext cx="898003" cy="400110"/>
          </a:xfrm>
          <a:prstGeom prst="rect">
            <a:avLst/>
          </a:prstGeom>
          <a:noFill/>
        </p:spPr>
        <p:txBody>
          <a:bodyPr wrap="none" rtlCol="0">
            <a:spAutoFit/>
          </a:bodyPr>
          <a:lstStyle/>
          <a:p>
            <a:r>
              <a:rPr lang="en-US" sz="2000" b="1" dirty="0">
                <a:solidFill>
                  <a:srgbClr val="00C3E3"/>
                </a:solidFill>
                <a:latin typeface="Arial" panose="020B0604020202020204" pitchFamily="34" charset="0"/>
                <a:cs typeface="Arial" panose="020B0604020202020204" pitchFamily="34" charset="0"/>
              </a:rPr>
              <a:t>COST</a:t>
            </a:r>
            <a:endParaRPr lang="en-US" sz="3600" b="1" dirty="0">
              <a:solidFill>
                <a:srgbClr val="00C3E3"/>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810BB48C-2F11-4DCE-BE5A-C4C96B44310A}"/>
              </a:ext>
            </a:extLst>
          </p:cNvPr>
          <p:cNvSpPr txBox="1"/>
          <p:nvPr/>
        </p:nvSpPr>
        <p:spPr>
          <a:xfrm>
            <a:off x="8603522" y="4843167"/>
            <a:ext cx="2797443" cy="400110"/>
          </a:xfrm>
          <a:prstGeom prst="rect">
            <a:avLst/>
          </a:prstGeom>
          <a:noFill/>
        </p:spPr>
        <p:txBody>
          <a:bodyPr wrap="square" rtlCol="0">
            <a:spAutoFit/>
          </a:bodyPr>
          <a:lstStyle/>
          <a:p>
            <a:r>
              <a:rPr lang="en-US" sz="2000" b="1" dirty="0">
                <a:solidFill>
                  <a:srgbClr val="00C3E3"/>
                </a:solidFill>
                <a:latin typeface="Arial" panose="020B0604020202020204" pitchFamily="34" charset="0"/>
                <a:cs typeface="Arial" panose="020B0604020202020204" pitchFamily="34" charset="0"/>
              </a:rPr>
              <a:t>EXISTING SITUATION</a:t>
            </a:r>
          </a:p>
        </p:txBody>
      </p:sp>
      <p:grpSp>
        <p:nvGrpSpPr>
          <p:cNvPr id="30" name="Group 29">
            <a:extLst>
              <a:ext uri="{FF2B5EF4-FFF2-40B4-BE49-F238E27FC236}">
                <a16:creationId xmlns:a16="http://schemas.microsoft.com/office/drawing/2014/main" id="{437B6E62-3AAF-4A62-A6CE-CC7ACBB098A1}"/>
              </a:ext>
            </a:extLst>
          </p:cNvPr>
          <p:cNvGrpSpPr/>
          <p:nvPr/>
        </p:nvGrpSpPr>
        <p:grpSpPr>
          <a:xfrm>
            <a:off x="6432583" y="4749442"/>
            <a:ext cx="2684968" cy="1761981"/>
            <a:chOff x="6432583" y="4749442"/>
            <a:chExt cx="2684968" cy="1761981"/>
          </a:xfrm>
        </p:grpSpPr>
        <p:pic>
          <p:nvPicPr>
            <p:cNvPr id="31" name="Picture 30" descr="A picture containing dark, man, black, laptop&#10;&#10;Description automatically generated">
              <a:extLst>
                <a:ext uri="{FF2B5EF4-FFF2-40B4-BE49-F238E27FC236}">
                  <a16:creationId xmlns:a16="http://schemas.microsoft.com/office/drawing/2014/main" id="{779D4544-8652-4C9A-BEAE-DD323368E2DC}"/>
                </a:ext>
              </a:extLst>
            </p:cNvPr>
            <p:cNvPicPr>
              <a:picLocks noChangeAspect="1"/>
            </p:cNvPicPr>
            <p:nvPr/>
          </p:nvPicPr>
          <p:blipFill rotWithShape="1">
            <a:blip r:embed="rId3">
              <a:extLst>
                <a:ext uri="{28A0092B-C50C-407E-A947-70E740481C1C}">
                  <a14:useLocalDpi xmlns:a14="http://schemas.microsoft.com/office/drawing/2010/main" val="0"/>
                </a:ext>
              </a:extLst>
            </a:blip>
            <a:srcRect l="26975" t="23599" r="26404" b="-325"/>
            <a:stretch/>
          </p:blipFill>
          <p:spPr>
            <a:xfrm rot="16200000">
              <a:off x="6965134" y="4314228"/>
              <a:ext cx="1627071" cy="2677763"/>
            </a:xfrm>
            <a:prstGeom prst="rect">
              <a:avLst/>
            </a:prstGeom>
          </p:spPr>
        </p:pic>
        <p:pic>
          <p:nvPicPr>
            <p:cNvPr id="32" name="Picture 31" descr="A black sign with white text&#10;&#10;Description automatically generated">
              <a:extLst>
                <a:ext uri="{FF2B5EF4-FFF2-40B4-BE49-F238E27FC236}">
                  <a16:creationId xmlns:a16="http://schemas.microsoft.com/office/drawing/2014/main" id="{F773992F-1D6B-4D52-AE10-59E7B342499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32583" y="4749442"/>
              <a:ext cx="1761981" cy="1761981"/>
            </a:xfrm>
            <a:prstGeom prst="rect">
              <a:avLst/>
            </a:prstGeom>
          </p:spPr>
        </p:pic>
      </p:grpSp>
      <p:sp>
        <p:nvSpPr>
          <p:cNvPr id="33" name="TextBox 32">
            <a:extLst>
              <a:ext uri="{FF2B5EF4-FFF2-40B4-BE49-F238E27FC236}">
                <a16:creationId xmlns:a16="http://schemas.microsoft.com/office/drawing/2014/main" id="{DD2C021F-B7D1-4F83-8CB4-920AB267D641}"/>
              </a:ext>
            </a:extLst>
          </p:cNvPr>
          <p:cNvSpPr txBox="1"/>
          <p:nvPr/>
        </p:nvSpPr>
        <p:spPr>
          <a:xfrm>
            <a:off x="8613243" y="5202377"/>
            <a:ext cx="2985857" cy="646331"/>
          </a:xfrm>
          <a:prstGeom prst="rect">
            <a:avLst/>
          </a:prstGeom>
          <a:noFill/>
        </p:spPr>
        <p:txBody>
          <a:bodyPr wrap="square" rtlCol="0">
            <a:spAutoFit/>
          </a:bodyPr>
          <a:lstStyle/>
          <a:p>
            <a:pPr marL="285750" indent="-285750">
              <a:buFont typeface="Arial" panose="020B0604020202020204" pitchFamily="34" charset="0"/>
              <a:buChar char="•"/>
            </a:pPr>
            <a:r>
              <a:rPr lang="en-US" dirty="0"/>
              <a:t>COVID-19</a:t>
            </a:r>
          </a:p>
          <a:p>
            <a:pPr marL="285750" indent="-285750">
              <a:buFont typeface="Arial" panose="020B0604020202020204" pitchFamily="34" charset="0"/>
              <a:buChar char="•"/>
            </a:pPr>
            <a:r>
              <a:rPr lang="en-US" dirty="0"/>
              <a:t>Increase business online</a:t>
            </a:r>
          </a:p>
        </p:txBody>
      </p:sp>
    </p:spTree>
    <p:extLst>
      <p:ext uri="{BB962C8B-B14F-4D97-AF65-F5344CB8AC3E}">
        <p14:creationId xmlns:p14="http://schemas.microsoft.com/office/powerpoint/2010/main" val="2227194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light, monitor, street, screen&#10;&#10;Description automatically generated">
            <a:extLst>
              <a:ext uri="{FF2B5EF4-FFF2-40B4-BE49-F238E27FC236}">
                <a16:creationId xmlns:a16="http://schemas.microsoft.com/office/drawing/2014/main" id="{A6E81081-2C01-43F7-9097-E967F7C8C198}"/>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24982" r="8909"/>
          <a:stretch/>
        </p:blipFill>
        <p:spPr>
          <a:xfrm>
            <a:off x="0" y="0"/>
            <a:ext cx="6468754" cy="6858000"/>
          </a:xfrm>
          <a:prstGeom prst="rect">
            <a:avLst/>
          </a:prstGeom>
        </p:spPr>
      </p:pic>
      <p:pic>
        <p:nvPicPr>
          <p:cNvPr id="24" name="Picture 23" descr="A picture containing large&#10;&#10;Description automatically generated">
            <a:extLst>
              <a:ext uri="{FF2B5EF4-FFF2-40B4-BE49-F238E27FC236}">
                <a16:creationId xmlns:a16="http://schemas.microsoft.com/office/drawing/2014/main" id="{0BFEE6F7-1B07-4E89-847E-CBF15469F147}"/>
              </a:ext>
            </a:extLst>
          </p:cNvPr>
          <p:cNvPicPr>
            <a:picLocks noChangeAspect="1"/>
          </p:cNvPicPr>
          <p:nvPr/>
        </p:nvPicPr>
        <p:blipFill rotWithShape="1">
          <a:blip r:embed="rId4">
            <a:extLst>
              <a:ext uri="{28A0092B-C50C-407E-A947-70E740481C1C}">
                <a14:useLocalDpi xmlns:a14="http://schemas.microsoft.com/office/drawing/2010/main" val="0"/>
              </a:ext>
            </a:extLst>
          </a:blip>
          <a:srcRect l="31109" t="46791" r="30058" b="18291"/>
          <a:stretch/>
        </p:blipFill>
        <p:spPr>
          <a:xfrm>
            <a:off x="426749" y="0"/>
            <a:ext cx="3156848" cy="2838531"/>
          </a:xfrm>
          <a:prstGeom prst="rect">
            <a:avLst/>
          </a:prstGeom>
        </p:spPr>
      </p:pic>
      <p:sp>
        <p:nvSpPr>
          <p:cNvPr id="26" name="TextBox 25">
            <a:extLst>
              <a:ext uri="{FF2B5EF4-FFF2-40B4-BE49-F238E27FC236}">
                <a16:creationId xmlns:a16="http://schemas.microsoft.com/office/drawing/2014/main" id="{E6F07D33-AD07-4BB8-A626-9DF545713008}"/>
              </a:ext>
            </a:extLst>
          </p:cNvPr>
          <p:cNvSpPr txBox="1"/>
          <p:nvPr/>
        </p:nvSpPr>
        <p:spPr>
          <a:xfrm>
            <a:off x="953167" y="827410"/>
            <a:ext cx="2700547" cy="646331"/>
          </a:xfrm>
          <a:prstGeom prst="rect">
            <a:avLst/>
          </a:prstGeom>
          <a:noFill/>
        </p:spPr>
        <p:txBody>
          <a:bodyPr wrap="square" rtlCol="0">
            <a:spAutoFit/>
          </a:bodyPr>
          <a:lstStyle/>
          <a:p>
            <a:r>
              <a:rPr lang="en-US" sz="3600" b="1" dirty="0">
                <a:solidFill>
                  <a:schemeClr val="bg1"/>
                </a:solidFill>
                <a:latin typeface="Calibri Light" panose="020F0302020204030204" pitchFamily="34" charset="0"/>
                <a:cs typeface="Calibri Light" panose="020F0302020204030204" pitchFamily="34" charset="0"/>
              </a:rPr>
              <a:t>SOLUTION</a:t>
            </a:r>
          </a:p>
        </p:txBody>
      </p:sp>
      <p:grpSp>
        <p:nvGrpSpPr>
          <p:cNvPr id="4" name="Group 3">
            <a:extLst>
              <a:ext uri="{FF2B5EF4-FFF2-40B4-BE49-F238E27FC236}">
                <a16:creationId xmlns:a16="http://schemas.microsoft.com/office/drawing/2014/main" id="{3ECC921E-0A8A-4E11-826A-3AAD2791FD8C}"/>
              </a:ext>
            </a:extLst>
          </p:cNvPr>
          <p:cNvGrpSpPr/>
          <p:nvPr/>
        </p:nvGrpSpPr>
        <p:grpSpPr>
          <a:xfrm>
            <a:off x="6204112" y="2296306"/>
            <a:ext cx="2910028" cy="2291279"/>
            <a:chOff x="6204112" y="2296306"/>
            <a:chExt cx="2910028" cy="2291279"/>
          </a:xfrm>
        </p:grpSpPr>
        <p:pic>
          <p:nvPicPr>
            <p:cNvPr id="42" name="Picture 41" descr="A picture containing dark, man, black, laptop&#10;&#10;Description automatically generated">
              <a:extLst>
                <a:ext uri="{FF2B5EF4-FFF2-40B4-BE49-F238E27FC236}">
                  <a16:creationId xmlns:a16="http://schemas.microsoft.com/office/drawing/2014/main" id="{943C4D19-1139-4F26-842B-DFF1586C42C5}"/>
                </a:ext>
              </a:extLst>
            </p:cNvPr>
            <p:cNvPicPr>
              <a:picLocks noChangeAspect="1"/>
            </p:cNvPicPr>
            <p:nvPr/>
          </p:nvPicPr>
          <p:blipFill rotWithShape="1">
            <a:blip r:embed="rId5">
              <a:extLst>
                <a:ext uri="{28A0092B-C50C-407E-A947-70E740481C1C}">
                  <a14:useLocalDpi xmlns:a14="http://schemas.microsoft.com/office/drawing/2010/main" val="0"/>
                </a:ext>
              </a:extLst>
            </a:blip>
            <a:srcRect l="26975" t="23599" r="26404" b="-325"/>
            <a:stretch/>
          </p:blipFill>
          <p:spPr>
            <a:xfrm rot="16200000">
              <a:off x="6961723" y="2147903"/>
              <a:ext cx="1627071" cy="2677763"/>
            </a:xfrm>
            <a:prstGeom prst="rect">
              <a:avLst/>
            </a:prstGeom>
          </p:spPr>
        </p:pic>
        <p:pic>
          <p:nvPicPr>
            <p:cNvPr id="3" name="Picture 2" descr="A close up of a sign&#10;&#10;Description automatically generated">
              <a:extLst>
                <a:ext uri="{FF2B5EF4-FFF2-40B4-BE49-F238E27FC236}">
                  <a16:creationId xmlns:a16="http://schemas.microsoft.com/office/drawing/2014/main" id="{E02D6DD9-A0C0-4729-AACF-1CD37F1C70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04112" y="2296306"/>
              <a:ext cx="2291279" cy="2291279"/>
            </a:xfrm>
            <a:prstGeom prst="rect">
              <a:avLst/>
            </a:prstGeom>
          </p:spPr>
        </p:pic>
      </p:grpSp>
      <p:grpSp>
        <p:nvGrpSpPr>
          <p:cNvPr id="23" name="Group 22">
            <a:extLst>
              <a:ext uri="{FF2B5EF4-FFF2-40B4-BE49-F238E27FC236}">
                <a16:creationId xmlns:a16="http://schemas.microsoft.com/office/drawing/2014/main" id="{1F2F271A-1727-41F2-9FE5-2C7ACAEF3061}"/>
              </a:ext>
            </a:extLst>
          </p:cNvPr>
          <p:cNvGrpSpPr/>
          <p:nvPr/>
        </p:nvGrpSpPr>
        <p:grpSpPr>
          <a:xfrm>
            <a:off x="6215871" y="123189"/>
            <a:ext cx="2913439" cy="2291279"/>
            <a:chOff x="6204112" y="4507469"/>
            <a:chExt cx="2913439" cy="2291279"/>
          </a:xfrm>
        </p:grpSpPr>
        <p:pic>
          <p:nvPicPr>
            <p:cNvPr id="25" name="Picture 24" descr="A picture containing dark, man, black, laptop&#10;&#10;Description automatically generated">
              <a:extLst>
                <a:ext uri="{FF2B5EF4-FFF2-40B4-BE49-F238E27FC236}">
                  <a16:creationId xmlns:a16="http://schemas.microsoft.com/office/drawing/2014/main" id="{111C6A29-D86B-4293-A768-F2E3171BA1F4}"/>
                </a:ext>
              </a:extLst>
            </p:cNvPr>
            <p:cNvPicPr>
              <a:picLocks noChangeAspect="1"/>
            </p:cNvPicPr>
            <p:nvPr/>
          </p:nvPicPr>
          <p:blipFill rotWithShape="1">
            <a:blip r:embed="rId5">
              <a:extLst>
                <a:ext uri="{28A0092B-C50C-407E-A947-70E740481C1C}">
                  <a14:useLocalDpi xmlns:a14="http://schemas.microsoft.com/office/drawing/2010/main" val="0"/>
                </a:ext>
              </a:extLst>
            </a:blip>
            <a:srcRect l="26975" t="23599" r="26404" b="-325"/>
            <a:stretch/>
          </p:blipFill>
          <p:spPr>
            <a:xfrm rot="16200000">
              <a:off x="6965134" y="4314228"/>
              <a:ext cx="1627071" cy="2677763"/>
            </a:xfrm>
            <a:prstGeom prst="rect">
              <a:avLst/>
            </a:prstGeom>
          </p:spPr>
        </p:pic>
        <p:pic>
          <p:nvPicPr>
            <p:cNvPr id="27" name="Picture 26" descr="A close up of a sign&#10;&#10;Description automatically generated">
              <a:extLst>
                <a:ext uri="{FF2B5EF4-FFF2-40B4-BE49-F238E27FC236}">
                  <a16:creationId xmlns:a16="http://schemas.microsoft.com/office/drawing/2014/main" id="{2681DC1E-95E0-48B4-A0D7-6DC9744012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04112" y="4507469"/>
              <a:ext cx="2291279" cy="2291279"/>
            </a:xfrm>
            <a:prstGeom prst="rect">
              <a:avLst/>
            </a:prstGeom>
          </p:spPr>
        </p:pic>
      </p:grpSp>
      <p:sp>
        <p:nvSpPr>
          <p:cNvPr id="28" name="TextBox 27">
            <a:extLst>
              <a:ext uri="{FF2B5EF4-FFF2-40B4-BE49-F238E27FC236}">
                <a16:creationId xmlns:a16="http://schemas.microsoft.com/office/drawing/2014/main" id="{8A43E8F1-6C87-416A-8F93-000AE40F03D8}"/>
              </a:ext>
            </a:extLst>
          </p:cNvPr>
          <p:cNvSpPr txBox="1"/>
          <p:nvPr/>
        </p:nvSpPr>
        <p:spPr>
          <a:xfrm>
            <a:off x="8666488" y="776975"/>
            <a:ext cx="298094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Preventative vs Remediation</a:t>
            </a:r>
          </a:p>
          <a:p>
            <a:pPr marL="285750" indent="-285750">
              <a:buFont typeface="Arial" panose="020B0604020202020204" pitchFamily="34" charset="0"/>
              <a:buChar char="•"/>
            </a:pPr>
            <a:r>
              <a:rPr lang="en-US" dirty="0"/>
              <a:t>Cost 5.6% of monthly IT spending</a:t>
            </a:r>
          </a:p>
        </p:txBody>
      </p:sp>
      <p:sp>
        <p:nvSpPr>
          <p:cNvPr id="29" name="TextBox 28">
            <a:extLst>
              <a:ext uri="{FF2B5EF4-FFF2-40B4-BE49-F238E27FC236}">
                <a16:creationId xmlns:a16="http://schemas.microsoft.com/office/drawing/2014/main" id="{8F38AD2A-EB6A-42FC-BF9F-63F9741824D8}"/>
              </a:ext>
            </a:extLst>
          </p:cNvPr>
          <p:cNvSpPr txBox="1"/>
          <p:nvPr/>
        </p:nvSpPr>
        <p:spPr>
          <a:xfrm>
            <a:off x="8640267" y="2946649"/>
            <a:ext cx="261436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Best practices for cyber attacks, i.e. cyber security audit, develop security procedures</a:t>
            </a:r>
          </a:p>
        </p:txBody>
      </p:sp>
      <p:sp>
        <p:nvSpPr>
          <p:cNvPr id="30" name="TextBox 29">
            <a:extLst>
              <a:ext uri="{FF2B5EF4-FFF2-40B4-BE49-F238E27FC236}">
                <a16:creationId xmlns:a16="http://schemas.microsoft.com/office/drawing/2014/main" id="{FFF384FC-B885-4222-94A1-A71517AAC31A}"/>
              </a:ext>
            </a:extLst>
          </p:cNvPr>
          <p:cNvSpPr txBox="1"/>
          <p:nvPr/>
        </p:nvSpPr>
        <p:spPr>
          <a:xfrm>
            <a:off x="8641695" y="2605151"/>
            <a:ext cx="2379369" cy="400110"/>
          </a:xfrm>
          <a:prstGeom prst="rect">
            <a:avLst/>
          </a:prstGeom>
          <a:noFill/>
        </p:spPr>
        <p:txBody>
          <a:bodyPr wrap="none" rtlCol="0">
            <a:spAutoFit/>
          </a:bodyPr>
          <a:lstStyle/>
          <a:p>
            <a:r>
              <a:rPr lang="en-US" sz="2000" b="1" dirty="0">
                <a:solidFill>
                  <a:srgbClr val="00C3E3"/>
                </a:solidFill>
                <a:latin typeface="Arial" panose="020B0604020202020204" pitchFamily="34" charset="0"/>
                <a:cs typeface="Arial" panose="020B0604020202020204" pitchFamily="34" charset="0"/>
              </a:rPr>
              <a:t>SUSCEPTABILITY</a:t>
            </a:r>
          </a:p>
        </p:txBody>
      </p:sp>
      <p:sp>
        <p:nvSpPr>
          <p:cNvPr id="31" name="TextBox 30">
            <a:extLst>
              <a:ext uri="{FF2B5EF4-FFF2-40B4-BE49-F238E27FC236}">
                <a16:creationId xmlns:a16="http://schemas.microsoft.com/office/drawing/2014/main" id="{6D3CCC1B-D795-451D-9380-CDEF1C4D71E1}"/>
              </a:ext>
            </a:extLst>
          </p:cNvPr>
          <p:cNvSpPr txBox="1"/>
          <p:nvPr/>
        </p:nvSpPr>
        <p:spPr>
          <a:xfrm>
            <a:off x="8640267" y="455294"/>
            <a:ext cx="898003" cy="400110"/>
          </a:xfrm>
          <a:prstGeom prst="rect">
            <a:avLst/>
          </a:prstGeom>
          <a:noFill/>
        </p:spPr>
        <p:txBody>
          <a:bodyPr wrap="none" rtlCol="0">
            <a:spAutoFit/>
          </a:bodyPr>
          <a:lstStyle/>
          <a:p>
            <a:r>
              <a:rPr lang="en-US" sz="2000" b="1" dirty="0">
                <a:solidFill>
                  <a:srgbClr val="00C3E3"/>
                </a:solidFill>
                <a:latin typeface="Arial" panose="020B0604020202020204" pitchFamily="34" charset="0"/>
                <a:cs typeface="Arial" panose="020B0604020202020204" pitchFamily="34" charset="0"/>
              </a:rPr>
              <a:t>COST</a:t>
            </a:r>
            <a:endParaRPr lang="en-US" sz="3600" b="1" dirty="0">
              <a:solidFill>
                <a:srgbClr val="00C3E3"/>
              </a:solidFill>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2486914-C697-4260-AAA7-63A04A4467B2}"/>
              </a:ext>
            </a:extLst>
          </p:cNvPr>
          <p:cNvSpPr txBox="1"/>
          <p:nvPr/>
        </p:nvSpPr>
        <p:spPr>
          <a:xfrm>
            <a:off x="8603522" y="4862865"/>
            <a:ext cx="2797443" cy="400110"/>
          </a:xfrm>
          <a:prstGeom prst="rect">
            <a:avLst/>
          </a:prstGeom>
          <a:noFill/>
        </p:spPr>
        <p:txBody>
          <a:bodyPr wrap="square" rtlCol="0">
            <a:spAutoFit/>
          </a:bodyPr>
          <a:lstStyle/>
          <a:p>
            <a:r>
              <a:rPr lang="en-US" sz="2000" b="1" dirty="0">
                <a:solidFill>
                  <a:srgbClr val="00C3E3"/>
                </a:solidFill>
                <a:latin typeface="Arial" panose="020B0604020202020204" pitchFamily="34" charset="0"/>
                <a:cs typeface="Arial" panose="020B0604020202020204" pitchFamily="34" charset="0"/>
              </a:rPr>
              <a:t>EXISTING SITUATION</a:t>
            </a:r>
          </a:p>
        </p:txBody>
      </p:sp>
      <p:sp>
        <p:nvSpPr>
          <p:cNvPr id="33" name="TextBox 32">
            <a:extLst>
              <a:ext uri="{FF2B5EF4-FFF2-40B4-BE49-F238E27FC236}">
                <a16:creationId xmlns:a16="http://schemas.microsoft.com/office/drawing/2014/main" id="{2F8E75BA-99C1-4391-840A-2DD819D89421}"/>
              </a:ext>
            </a:extLst>
          </p:cNvPr>
          <p:cNvSpPr txBox="1"/>
          <p:nvPr/>
        </p:nvSpPr>
        <p:spPr>
          <a:xfrm>
            <a:off x="8613244" y="5202377"/>
            <a:ext cx="2614366" cy="923330"/>
          </a:xfrm>
          <a:prstGeom prst="rect">
            <a:avLst/>
          </a:prstGeom>
          <a:noFill/>
        </p:spPr>
        <p:txBody>
          <a:bodyPr wrap="square" rtlCol="0">
            <a:spAutoFit/>
          </a:bodyPr>
          <a:lstStyle/>
          <a:p>
            <a:pPr marL="285750" indent="-285750">
              <a:buFont typeface="Arial" panose="020B0604020202020204" pitchFamily="34" charset="0"/>
              <a:buChar char="•"/>
            </a:pPr>
            <a:r>
              <a:rPr lang="en-US" dirty="0"/>
              <a:t>Help businesses grow and adapt with changing times</a:t>
            </a:r>
          </a:p>
        </p:txBody>
      </p:sp>
      <p:grpSp>
        <p:nvGrpSpPr>
          <p:cNvPr id="7" name="Group 6">
            <a:extLst>
              <a:ext uri="{FF2B5EF4-FFF2-40B4-BE49-F238E27FC236}">
                <a16:creationId xmlns:a16="http://schemas.microsoft.com/office/drawing/2014/main" id="{3241FB9F-AAB6-4B27-909B-CCA28F17789B}"/>
              </a:ext>
            </a:extLst>
          </p:cNvPr>
          <p:cNvGrpSpPr/>
          <p:nvPr/>
        </p:nvGrpSpPr>
        <p:grpSpPr>
          <a:xfrm>
            <a:off x="6432583" y="4749442"/>
            <a:ext cx="2684968" cy="1761981"/>
            <a:chOff x="6432583" y="4749442"/>
            <a:chExt cx="2684968" cy="1761981"/>
          </a:xfrm>
        </p:grpSpPr>
        <p:pic>
          <p:nvPicPr>
            <p:cNvPr id="39" name="Picture 38" descr="A picture containing dark, man, black, laptop&#10;&#10;Description automatically generated">
              <a:extLst>
                <a:ext uri="{FF2B5EF4-FFF2-40B4-BE49-F238E27FC236}">
                  <a16:creationId xmlns:a16="http://schemas.microsoft.com/office/drawing/2014/main" id="{D9C0C2F1-DB90-46D6-A3DE-F99CEEC6D43B}"/>
                </a:ext>
              </a:extLst>
            </p:cNvPr>
            <p:cNvPicPr>
              <a:picLocks noChangeAspect="1"/>
            </p:cNvPicPr>
            <p:nvPr/>
          </p:nvPicPr>
          <p:blipFill rotWithShape="1">
            <a:blip r:embed="rId5">
              <a:extLst>
                <a:ext uri="{28A0092B-C50C-407E-A947-70E740481C1C}">
                  <a14:useLocalDpi xmlns:a14="http://schemas.microsoft.com/office/drawing/2010/main" val="0"/>
                </a:ext>
              </a:extLst>
            </a:blip>
            <a:srcRect l="26975" t="23599" r="26404" b="-325"/>
            <a:stretch/>
          </p:blipFill>
          <p:spPr>
            <a:xfrm rot="16200000">
              <a:off x="6965134" y="4314228"/>
              <a:ext cx="1627071" cy="2677763"/>
            </a:xfrm>
            <a:prstGeom prst="rect">
              <a:avLst/>
            </a:prstGeom>
          </p:spPr>
        </p:pic>
        <p:pic>
          <p:nvPicPr>
            <p:cNvPr id="6" name="Picture 5" descr="A black sign with white text&#10;&#10;Description automatically generated">
              <a:extLst>
                <a:ext uri="{FF2B5EF4-FFF2-40B4-BE49-F238E27FC236}">
                  <a16:creationId xmlns:a16="http://schemas.microsoft.com/office/drawing/2014/main" id="{457D2AC1-B8F2-4B78-910F-B1643AA52BB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32583" y="4749442"/>
              <a:ext cx="1761981" cy="1761981"/>
            </a:xfrm>
            <a:prstGeom prst="rect">
              <a:avLst/>
            </a:prstGeom>
          </p:spPr>
        </p:pic>
      </p:grpSp>
    </p:spTree>
    <p:extLst>
      <p:ext uri="{BB962C8B-B14F-4D97-AF65-F5344CB8AC3E}">
        <p14:creationId xmlns:p14="http://schemas.microsoft.com/office/powerpoint/2010/main" val="3162206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F749618-8F19-4347-8872-DFA91B448DEE}"/>
              </a:ext>
            </a:extLst>
          </p:cNvPr>
          <p:cNvGrpSpPr/>
          <p:nvPr/>
        </p:nvGrpSpPr>
        <p:grpSpPr>
          <a:xfrm>
            <a:off x="426749" y="0"/>
            <a:ext cx="3156848" cy="2838531"/>
            <a:chOff x="426749" y="0"/>
            <a:chExt cx="3156848" cy="2838531"/>
          </a:xfrm>
        </p:grpSpPr>
        <p:pic>
          <p:nvPicPr>
            <p:cNvPr id="22" name="Picture 21" descr="A picture containing large&#10;&#10;Description automatically generated">
              <a:extLst>
                <a:ext uri="{FF2B5EF4-FFF2-40B4-BE49-F238E27FC236}">
                  <a16:creationId xmlns:a16="http://schemas.microsoft.com/office/drawing/2014/main" id="{85D14736-EBF0-48BF-9FDF-ACD5860068BB}"/>
                </a:ext>
              </a:extLst>
            </p:cNvPr>
            <p:cNvPicPr>
              <a:picLocks noChangeAspect="1"/>
            </p:cNvPicPr>
            <p:nvPr/>
          </p:nvPicPr>
          <p:blipFill rotWithShape="1">
            <a:blip r:embed="rId3">
              <a:extLst>
                <a:ext uri="{28A0092B-C50C-407E-A947-70E740481C1C}">
                  <a14:useLocalDpi xmlns:a14="http://schemas.microsoft.com/office/drawing/2010/main" val="0"/>
                </a:ext>
              </a:extLst>
            </a:blip>
            <a:srcRect l="31109" t="46791" r="30058" b="18291"/>
            <a:stretch/>
          </p:blipFill>
          <p:spPr>
            <a:xfrm>
              <a:off x="426749" y="0"/>
              <a:ext cx="3156848" cy="2838531"/>
            </a:xfrm>
            <a:prstGeom prst="rect">
              <a:avLst/>
            </a:prstGeom>
          </p:spPr>
        </p:pic>
        <p:sp>
          <p:nvSpPr>
            <p:cNvPr id="23" name="TextBox 22">
              <a:extLst>
                <a:ext uri="{FF2B5EF4-FFF2-40B4-BE49-F238E27FC236}">
                  <a16:creationId xmlns:a16="http://schemas.microsoft.com/office/drawing/2014/main" id="{0EEE948E-95BA-4F8F-9713-931EF46876FD}"/>
                </a:ext>
              </a:extLst>
            </p:cNvPr>
            <p:cNvSpPr txBox="1"/>
            <p:nvPr/>
          </p:nvSpPr>
          <p:spPr>
            <a:xfrm>
              <a:off x="1017082" y="772934"/>
              <a:ext cx="1976182" cy="1200329"/>
            </a:xfrm>
            <a:prstGeom prst="rect">
              <a:avLst/>
            </a:prstGeom>
            <a:noFill/>
          </p:spPr>
          <p:txBody>
            <a:bodyPr wrap="none" rtlCol="0">
              <a:spAutoFit/>
            </a:bodyPr>
            <a:lstStyle/>
            <a:p>
              <a:pPr algn="ctr"/>
              <a:r>
                <a:rPr lang="en-US" sz="3600" b="1" dirty="0">
                  <a:solidFill>
                    <a:schemeClr val="bg1"/>
                  </a:solidFill>
                  <a:latin typeface="Calibri Light" panose="020F0302020204030204" pitchFamily="34" charset="0"/>
                  <a:cs typeface="Calibri Light" panose="020F0302020204030204" pitchFamily="34" charset="0"/>
                </a:rPr>
                <a:t>PRODUCT</a:t>
              </a:r>
            </a:p>
            <a:p>
              <a:pPr algn="ctr"/>
              <a:r>
                <a:rPr lang="en-US" sz="3600" b="1" dirty="0">
                  <a:solidFill>
                    <a:schemeClr val="bg1"/>
                  </a:solidFill>
                  <a:latin typeface="Calibri Light" panose="020F0302020204030204" pitchFamily="34" charset="0"/>
                  <a:cs typeface="Calibri Light" panose="020F0302020204030204" pitchFamily="34" charset="0"/>
                </a:rPr>
                <a:t>#1</a:t>
              </a:r>
            </a:p>
          </p:txBody>
        </p:sp>
      </p:grpSp>
      <p:pic>
        <p:nvPicPr>
          <p:cNvPr id="5" name="Picture 4" descr="A picture containing parked, meter&#10;&#10;Description automatically generated">
            <a:extLst>
              <a:ext uri="{FF2B5EF4-FFF2-40B4-BE49-F238E27FC236}">
                <a16:creationId xmlns:a16="http://schemas.microsoft.com/office/drawing/2014/main" id="{9EC98E97-51CA-4DFD-843A-3B940CD32A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3596" y="683579"/>
            <a:ext cx="8434614" cy="5693364"/>
          </a:xfrm>
          <a:prstGeom prst="rect">
            <a:avLst/>
          </a:prstGeom>
        </p:spPr>
      </p:pic>
      <p:sp>
        <p:nvSpPr>
          <p:cNvPr id="2" name="TextBox 1">
            <a:extLst>
              <a:ext uri="{FF2B5EF4-FFF2-40B4-BE49-F238E27FC236}">
                <a16:creationId xmlns:a16="http://schemas.microsoft.com/office/drawing/2014/main" id="{29DF9309-5A74-47C3-8A02-C85DF3747B83}"/>
              </a:ext>
            </a:extLst>
          </p:cNvPr>
          <p:cNvSpPr txBox="1"/>
          <p:nvPr/>
        </p:nvSpPr>
        <p:spPr>
          <a:xfrm>
            <a:off x="1073080" y="3242133"/>
            <a:ext cx="245451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cybersecurityclinic.org</a:t>
            </a:r>
          </a:p>
        </p:txBody>
      </p:sp>
      <p:sp>
        <p:nvSpPr>
          <p:cNvPr id="7" name="TextBox 6">
            <a:extLst>
              <a:ext uri="{FF2B5EF4-FFF2-40B4-BE49-F238E27FC236}">
                <a16:creationId xmlns:a16="http://schemas.microsoft.com/office/drawing/2014/main" id="{BB9DC4C1-2D0F-4502-8E68-BE864383AA28}"/>
              </a:ext>
            </a:extLst>
          </p:cNvPr>
          <p:cNvSpPr txBox="1"/>
          <p:nvPr/>
        </p:nvSpPr>
        <p:spPr>
          <a:xfrm>
            <a:off x="1073080" y="4393641"/>
            <a:ext cx="146706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Chat service</a:t>
            </a:r>
          </a:p>
        </p:txBody>
      </p:sp>
      <p:pic>
        <p:nvPicPr>
          <p:cNvPr id="4" name="Picture 3" descr="A screen shot of a computer&#10;&#10;Description automatically generated">
            <a:extLst>
              <a:ext uri="{FF2B5EF4-FFF2-40B4-BE49-F238E27FC236}">
                <a16:creationId xmlns:a16="http://schemas.microsoft.com/office/drawing/2014/main" id="{C2A13095-7F2E-4867-822C-3D842C003C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855" y="2989386"/>
            <a:ext cx="879227" cy="879227"/>
          </a:xfrm>
          <a:prstGeom prst="rect">
            <a:avLst/>
          </a:prstGeom>
        </p:spPr>
      </p:pic>
      <p:pic>
        <p:nvPicPr>
          <p:cNvPr id="8" name="Picture 7" descr="A close up of a sign&#10;&#10;Description automatically generated">
            <a:extLst>
              <a:ext uri="{FF2B5EF4-FFF2-40B4-BE49-F238E27FC236}">
                <a16:creationId xmlns:a16="http://schemas.microsoft.com/office/drawing/2014/main" id="{D7A92D6B-30F4-403D-B5D3-6610A771F5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17" y="3964321"/>
            <a:ext cx="1185570" cy="1185570"/>
          </a:xfrm>
          <a:prstGeom prst="rect">
            <a:avLst/>
          </a:prstGeom>
        </p:spPr>
      </p:pic>
      <p:pic>
        <p:nvPicPr>
          <p:cNvPr id="10" name="Picture 9" descr="A close up of a logo&#10;&#10;Description automatically generated">
            <a:extLst>
              <a:ext uri="{FF2B5EF4-FFF2-40B4-BE49-F238E27FC236}">
                <a16:creationId xmlns:a16="http://schemas.microsoft.com/office/drawing/2014/main" id="{0BB03411-00C7-4011-8F93-B9379C7BC5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17" y="5245599"/>
            <a:ext cx="1185570" cy="1185570"/>
          </a:xfrm>
          <a:prstGeom prst="rect">
            <a:avLst/>
          </a:prstGeom>
        </p:spPr>
      </p:pic>
      <p:sp>
        <p:nvSpPr>
          <p:cNvPr id="11" name="Rectangle 10">
            <a:extLst>
              <a:ext uri="{FF2B5EF4-FFF2-40B4-BE49-F238E27FC236}">
                <a16:creationId xmlns:a16="http://schemas.microsoft.com/office/drawing/2014/main" id="{482592AE-5C6F-4AEA-974E-75ABCC6614BE}"/>
              </a:ext>
            </a:extLst>
          </p:cNvPr>
          <p:cNvSpPr/>
          <p:nvPr/>
        </p:nvSpPr>
        <p:spPr>
          <a:xfrm>
            <a:off x="1073080" y="5437326"/>
            <a:ext cx="1583182"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Cybersecurity professionals</a:t>
            </a:r>
          </a:p>
        </p:txBody>
      </p:sp>
      <p:sp>
        <p:nvSpPr>
          <p:cNvPr id="16" name="Rectangle 15">
            <a:extLst>
              <a:ext uri="{FF2B5EF4-FFF2-40B4-BE49-F238E27FC236}">
                <a16:creationId xmlns:a16="http://schemas.microsoft.com/office/drawing/2014/main" id="{12087146-15DB-4E72-9E7A-7D4AA1AAE842}"/>
              </a:ext>
            </a:extLst>
          </p:cNvPr>
          <p:cNvSpPr/>
          <p:nvPr/>
        </p:nvSpPr>
        <p:spPr>
          <a:xfrm>
            <a:off x="9553074" y="2634915"/>
            <a:ext cx="2521134" cy="3910264"/>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109B4BF-E81F-4427-A127-FF429D643B4D}"/>
              </a:ext>
            </a:extLst>
          </p:cNvPr>
          <p:cNvSpPr/>
          <p:nvPr/>
        </p:nvSpPr>
        <p:spPr>
          <a:xfrm>
            <a:off x="3527598" y="515343"/>
            <a:ext cx="8490611" cy="993782"/>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3948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F749618-8F19-4347-8872-DFA91B448DEE}"/>
              </a:ext>
            </a:extLst>
          </p:cNvPr>
          <p:cNvGrpSpPr/>
          <p:nvPr/>
        </p:nvGrpSpPr>
        <p:grpSpPr>
          <a:xfrm>
            <a:off x="426749" y="0"/>
            <a:ext cx="3156848" cy="2838531"/>
            <a:chOff x="426749" y="0"/>
            <a:chExt cx="3156848" cy="2838531"/>
          </a:xfrm>
        </p:grpSpPr>
        <p:pic>
          <p:nvPicPr>
            <p:cNvPr id="22" name="Picture 21" descr="A picture containing large&#10;&#10;Description automatically generated">
              <a:extLst>
                <a:ext uri="{FF2B5EF4-FFF2-40B4-BE49-F238E27FC236}">
                  <a16:creationId xmlns:a16="http://schemas.microsoft.com/office/drawing/2014/main" id="{85D14736-EBF0-48BF-9FDF-ACD5860068BB}"/>
                </a:ext>
              </a:extLst>
            </p:cNvPr>
            <p:cNvPicPr>
              <a:picLocks noChangeAspect="1"/>
            </p:cNvPicPr>
            <p:nvPr/>
          </p:nvPicPr>
          <p:blipFill rotWithShape="1">
            <a:blip r:embed="rId3">
              <a:extLst>
                <a:ext uri="{28A0092B-C50C-407E-A947-70E740481C1C}">
                  <a14:useLocalDpi xmlns:a14="http://schemas.microsoft.com/office/drawing/2010/main" val="0"/>
                </a:ext>
              </a:extLst>
            </a:blip>
            <a:srcRect l="31109" t="46791" r="30058" b="18291"/>
            <a:stretch/>
          </p:blipFill>
          <p:spPr>
            <a:xfrm>
              <a:off x="426749" y="0"/>
              <a:ext cx="3156848" cy="2838531"/>
            </a:xfrm>
            <a:prstGeom prst="rect">
              <a:avLst/>
            </a:prstGeom>
          </p:spPr>
        </p:pic>
        <p:sp>
          <p:nvSpPr>
            <p:cNvPr id="23" name="TextBox 22">
              <a:extLst>
                <a:ext uri="{FF2B5EF4-FFF2-40B4-BE49-F238E27FC236}">
                  <a16:creationId xmlns:a16="http://schemas.microsoft.com/office/drawing/2014/main" id="{0EEE948E-95BA-4F8F-9713-931EF46876FD}"/>
                </a:ext>
              </a:extLst>
            </p:cNvPr>
            <p:cNvSpPr txBox="1"/>
            <p:nvPr/>
          </p:nvSpPr>
          <p:spPr>
            <a:xfrm>
              <a:off x="1017082" y="772934"/>
              <a:ext cx="1976182" cy="1200329"/>
            </a:xfrm>
            <a:prstGeom prst="rect">
              <a:avLst/>
            </a:prstGeom>
            <a:noFill/>
          </p:spPr>
          <p:txBody>
            <a:bodyPr wrap="none" rtlCol="0">
              <a:spAutoFit/>
            </a:bodyPr>
            <a:lstStyle/>
            <a:p>
              <a:pPr algn="ctr"/>
              <a:r>
                <a:rPr lang="en-US" sz="3600" b="1" dirty="0">
                  <a:solidFill>
                    <a:schemeClr val="bg1"/>
                  </a:solidFill>
                  <a:latin typeface="Calibri Light" panose="020F0302020204030204" pitchFamily="34" charset="0"/>
                  <a:cs typeface="Calibri Light" panose="020F0302020204030204" pitchFamily="34" charset="0"/>
                </a:rPr>
                <a:t>PRODUCT</a:t>
              </a:r>
            </a:p>
            <a:p>
              <a:pPr algn="ctr"/>
              <a:r>
                <a:rPr lang="en-US" sz="3600" b="1" dirty="0">
                  <a:solidFill>
                    <a:schemeClr val="bg1"/>
                  </a:solidFill>
                  <a:latin typeface="Calibri Light" panose="020F0302020204030204" pitchFamily="34" charset="0"/>
                  <a:cs typeface="Calibri Light" panose="020F0302020204030204" pitchFamily="34" charset="0"/>
                </a:rPr>
                <a:t>#2</a:t>
              </a:r>
            </a:p>
          </p:txBody>
        </p:sp>
      </p:grpSp>
      <p:sp>
        <p:nvSpPr>
          <p:cNvPr id="2" name="TextBox 1">
            <a:extLst>
              <a:ext uri="{FF2B5EF4-FFF2-40B4-BE49-F238E27FC236}">
                <a16:creationId xmlns:a16="http://schemas.microsoft.com/office/drawing/2014/main" id="{29DF9309-5A74-47C3-8A02-C85DF3747B83}"/>
              </a:ext>
            </a:extLst>
          </p:cNvPr>
          <p:cNvSpPr txBox="1"/>
          <p:nvPr/>
        </p:nvSpPr>
        <p:spPr>
          <a:xfrm>
            <a:off x="1202366" y="3168432"/>
            <a:ext cx="2343888"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Remote consultation service</a:t>
            </a:r>
          </a:p>
        </p:txBody>
      </p:sp>
      <p:sp>
        <p:nvSpPr>
          <p:cNvPr id="7" name="TextBox 6">
            <a:extLst>
              <a:ext uri="{FF2B5EF4-FFF2-40B4-BE49-F238E27FC236}">
                <a16:creationId xmlns:a16="http://schemas.microsoft.com/office/drawing/2014/main" id="{BB9DC4C1-2D0F-4502-8E68-BE864383AA28}"/>
              </a:ext>
            </a:extLst>
          </p:cNvPr>
          <p:cNvSpPr txBox="1"/>
          <p:nvPr/>
        </p:nvSpPr>
        <p:spPr>
          <a:xfrm>
            <a:off x="1057287" y="4856363"/>
            <a:ext cx="2319078" cy="1200329"/>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60 minutes</a:t>
            </a:r>
          </a:p>
          <a:p>
            <a:pPr algn="ctr"/>
            <a:r>
              <a:rPr lang="en-US" dirty="0">
                <a:latin typeface="Arial" panose="020B0604020202020204" pitchFamily="34" charset="0"/>
                <a:cs typeface="Arial" panose="020B0604020202020204" pitchFamily="34" charset="0"/>
                <a:sym typeface="Wingdings" panose="05000000000000000000" pitchFamily="2" charset="2"/>
              </a:rPr>
              <a:t></a:t>
            </a:r>
          </a:p>
          <a:p>
            <a:pPr algn="ctr"/>
            <a:r>
              <a:rPr lang="en-US" dirty="0">
                <a:latin typeface="Arial" panose="020B0604020202020204" pitchFamily="34" charset="0"/>
                <a:cs typeface="Arial" panose="020B0604020202020204" pitchFamily="34" charset="0"/>
                <a:sym typeface="Wingdings" panose="05000000000000000000" pitchFamily="2" charset="2"/>
              </a:rPr>
              <a:t>protection against 85% of cyberattacks</a:t>
            </a:r>
            <a:endParaRPr lang="en-US" dirty="0">
              <a:latin typeface="Arial" panose="020B0604020202020204" pitchFamily="34" charset="0"/>
              <a:cs typeface="Arial" panose="020B0604020202020204" pitchFamily="34" charset="0"/>
            </a:endParaRPr>
          </a:p>
        </p:txBody>
      </p:sp>
      <p:pic>
        <p:nvPicPr>
          <p:cNvPr id="14" name="Content Placeholder 3">
            <a:extLst>
              <a:ext uri="{FF2B5EF4-FFF2-40B4-BE49-F238E27FC236}">
                <a16:creationId xmlns:a16="http://schemas.microsoft.com/office/drawing/2014/main" id="{51A26E7A-40FA-416A-967B-7A8159211E79}"/>
              </a:ext>
            </a:extLst>
          </p:cNvPr>
          <p:cNvPicPr>
            <a:picLocks noChangeAspect="1"/>
          </p:cNvPicPr>
          <p:nvPr/>
        </p:nvPicPr>
        <p:blipFill>
          <a:blip r:embed="rId4"/>
          <a:stretch>
            <a:fillRect/>
          </a:stretch>
        </p:blipFill>
        <p:spPr>
          <a:xfrm>
            <a:off x="3700329" y="210143"/>
            <a:ext cx="6154475" cy="4712634"/>
          </a:xfrm>
          <a:prstGeom prst="rect">
            <a:avLst/>
          </a:prstGeom>
          <a:ln>
            <a:solidFill>
              <a:srgbClr val="3399FF"/>
            </a:solidFill>
          </a:ln>
        </p:spPr>
      </p:pic>
      <p:pic>
        <p:nvPicPr>
          <p:cNvPr id="15" name="Picture 14" descr="A person standing in front of a computer&#10;&#10;Description automatically generated">
            <a:extLst>
              <a:ext uri="{FF2B5EF4-FFF2-40B4-BE49-F238E27FC236}">
                <a16:creationId xmlns:a16="http://schemas.microsoft.com/office/drawing/2014/main" id="{F701E1B5-1A7E-4A52-A48D-D98C671BD4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3681" y="4295279"/>
            <a:ext cx="5064728" cy="2284093"/>
          </a:xfrm>
          <a:prstGeom prst="rect">
            <a:avLst/>
          </a:prstGeom>
          <a:ln>
            <a:solidFill>
              <a:srgbClr val="3399FF"/>
            </a:solidFill>
          </a:ln>
        </p:spPr>
      </p:pic>
      <p:pic>
        <p:nvPicPr>
          <p:cNvPr id="25" name="Picture 24" descr="A close up of a logo&#10;&#10;Description automatically generated">
            <a:extLst>
              <a:ext uri="{FF2B5EF4-FFF2-40B4-BE49-F238E27FC236}">
                <a16:creationId xmlns:a16="http://schemas.microsoft.com/office/drawing/2014/main" id="{2FB4A534-21CC-4961-AC6B-9A7614547AF9}"/>
              </a:ext>
            </a:extLst>
          </p:cNvPr>
          <p:cNvPicPr>
            <a:picLocks noChangeAspect="1"/>
          </p:cNvPicPr>
          <p:nvPr/>
        </p:nvPicPr>
        <p:blipFill rotWithShape="1">
          <a:blip r:embed="rId6">
            <a:extLst>
              <a:ext uri="{28A0092B-C50C-407E-A947-70E740481C1C}">
                <a14:useLocalDpi xmlns:a14="http://schemas.microsoft.com/office/drawing/2010/main" val="0"/>
              </a:ext>
            </a:extLst>
          </a:blip>
          <a:srcRect l="19899" t="18947" r="17661" b="20175"/>
          <a:stretch/>
        </p:blipFill>
        <p:spPr>
          <a:xfrm rot="6024775">
            <a:off x="9751308" y="2250747"/>
            <a:ext cx="1882500" cy="1835368"/>
          </a:xfrm>
          <a:prstGeom prst="rect">
            <a:avLst/>
          </a:prstGeom>
        </p:spPr>
      </p:pic>
      <p:pic>
        <p:nvPicPr>
          <p:cNvPr id="27" name="Picture 26" descr="A close up of a sign&#10;&#10;Description automatically generated">
            <a:extLst>
              <a:ext uri="{FF2B5EF4-FFF2-40B4-BE49-F238E27FC236}">
                <a16:creationId xmlns:a16="http://schemas.microsoft.com/office/drawing/2014/main" id="{8A7AA4AE-D5FA-4F65-BAAF-3FE9A826AD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304" y="2760530"/>
            <a:ext cx="1336939" cy="1336939"/>
          </a:xfrm>
          <a:prstGeom prst="rect">
            <a:avLst/>
          </a:prstGeom>
        </p:spPr>
      </p:pic>
      <p:pic>
        <p:nvPicPr>
          <p:cNvPr id="29" name="Picture 28" descr="A close up of a sign&#10;&#10;Description automatically generated">
            <a:extLst>
              <a:ext uri="{FF2B5EF4-FFF2-40B4-BE49-F238E27FC236}">
                <a16:creationId xmlns:a16="http://schemas.microsoft.com/office/drawing/2014/main" id="{288E8801-A8A7-44BF-86D0-F8D1B57772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943" y="4884736"/>
            <a:ext cx="1200330" cy="1200330"/>
          </a:xfrm>
          <a:prstGeom prst="rect">
            <a:avLst/>
          </a:prstGeom>
        </p:spPr>
      </p:pic>
    </p:spTree>
    <p:extLst>
      <p:ext uri="{BB962C8B-B14F-4D97-AF65-F5344CB8AC3E}">
        <p14:creationId xmlns:p14="http://schemas.microsoft.com/office/powerpoint/2010/main" val="3454941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9F33E85-CB7E-4376-9514-76673E1589AB}"/>
              </a:ext>
            </a:extLst>
          </p:cNvPr>
          <p:cNvGrpSpPr/>
          <p:nvPr/>
        </p:nvGrpSpPr>
        <p:grpSpPr>
          <a:xfrm>
            <a:off x="426749" y="0"/>
            <a:ext cx="3156848" cy="2838531"/>
            <a:chOff x="426749" y="0"/>
            <a:chExt cx="3156848" cy="2838531"/>
          </a:xfrm>
        </p:grpSpPr>
        <p:pic>
          <p:nvPicPr>
            <p:cNvPr id="21" name="Picture 20" descr="A picture containing large&#10;&#10;Description automatically generated">
              <a:extLst>
                <a:ext uri="{FF2B5EF4-FFF2-40B4-BE49-F238E27FC236}">
                  <a16:creationId xmlns:a16="http://schemas.microsoft.com/office/drawing/2014/main" id="{803146B1-75A2-41C3-AD1B-E326D1D87D4D}"/>
                </a:ext>
              </a:extLst>
            </p:cNvPr>
            <p:cNvPicPr>
              <a:picLocks noChangeAspect="1"/>
            </p:cNvPicPr>
            <p:nvPr/>
          </p:nvPicPr>
          <p:blipFill rotWithShape="1">
            <a:blip r:embed="rId3">
              <a:extLst>
                <a:ext uri="{28A0092B-C50C-407E-A947-70E740481C1C}">
                  <a14:useLocalDpi xmlns:a14="http://schemas.microsoft.com/office/drawing/2010/main" val="0"/>
                </a:ext>
              </a:extLst>
            </a:blip>
            <a:srcRect l="31109" t="46791" r="30058" b="18291"/>
            <a:stretch/>
          </p:blipFill>
          <p:spPr>
            <a:xfrm>
              <a:off x="426749" y="0"/>
              <a:ext cx="3156848" cy="2838531"/>
            </a:xfrm>
            <a:prstGeom prst="rect">
              <a:avLst/>
            </a:prstGeom>
          </p:spPr>
        </p:pic>
        <p:sp>
          <p:nvSpPr>
            <p:cNvPr id="22" name="TextBox 21">
              <a:extLst>
                <a:ext uri="{FF2B5EF4-FFF2-40B4-BE49-F238E27FC236}">
                  <a16:creationId xmlns:a16="http://schemas.microsoft.com/office/drawing/2014/main" id="{93506A9F-5BCE-4092-AD9C-84FACA7FE0BD}"/>
                </a:ext>
              </a:extLst>
            </p:cNvPr>
            <p:cNvSpPr txBox="1"/>
            <p:nvPr/>
          </p:nvSpPr>
          <p:spPr>
            <a:xfrm>
              <a:off x="1223549" y="613797"/>
              <a:ext cx="1563248" cy="1077218"/>
            </a:xfrm>
            <a:prstGeom prst="rect">
              <a:avLst/>
            </a:prstGeom>
            <a:noFill/>
          </p:spPr>
          <p:txBody>
            <a:bodyPr wrap="none" rtlCol="0">
              <a:spAutoFit/>
            </a:bodyPr>
            <a:lstStyle/>
            <a:p>
              <a:pPr algn="ctr"/>
              <a:r>
                <a:rPr lang="en-US" sz="3200" b="1" dirty="0">
                  <a:solidFill>
                    <a:schemeClr val="bg1"/>
                  </a:solidFill>
                  <a:latin typeface="Calibri Light" panose="020F0302020204030204" pitchFamily="34" charset="0"/>
                  <a:cs typeface="Calibri Light" panose="020F0302020204030204" pitchFamily="34" charset="0"/>
                </a:rPr>
                <a:t>MARKET</a:t>
              </a:r>
            </a:p>
            <a:p>
              <a:pPr algn="ctr"/>
              <a:r>
                <a:rPr lang="en-US" sz="3200" b="1" dirty="0">
                  <a:solidFill>
                    <a:schemeClr val="bg1"/>
                  </a:solidFill>
                  <a:latin typeface="Calibri Light" panose="020F0302020204030204" pitchFamily="34" charset="0"/>
                  <a:cs typeface="Calibri Light" panose="020F0302020204030204" pitchFamily="34" charset="0"/>
                </a:rPr>
                <a:t>SIZE</a:t>
              </a:r>
            </a:p>
          </p:txBody>
        </p:sp>
      </p:grpSp>
      <p:sp>
        <p:nvSpPr>
          <p:cNvPr id="4" name="Oval 3">
            <a:extLst>
              <a:ext uri="{FF2B5EF4-FFF2-40B4-BE49-F238E27FC236}">
                <a16:creationId xmlns:a16="http://schemas.microsoft.com/office/drawing/2014/main" id="{604499AA-4899-416C-B0F7-B024E9C12237}"/>
              </a:ext>
            </a:extLst>
          </p:cNvPr>
          <p:cNvSpPr/>
          <p:nvPr/>
        </p:nvSpPr>
        <p:spPr>
          <a:xfrm>
            <a:off x="4632158" y="294773"/>
            <a:ext cx="6675893" cy="6268453"/>
          </a:xfrm>
          <a:prstGeom prst="ellipse">
            <a:avLst/>
          </a:prstGeom>
          <a:solidFill>
            <a:srgbClr val="00C3E3"/>
          </a:solidFill>
          <a:ln>
            <a:solidFill>
              <a:srgbClr val="00C3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ADFA119A-EA2D-4531-BFE2-8DE210039543}"/>
              </a:ext>
            </a:extLst>
          </p:cNvPr>
          <p:cNvSpPr/>
          <p:nvPr/>
        </p:nvSpPr>
        <p:spPr>
          <a:xfrm>
            <a:off x="5256983" y="1268870"/>
            <a:ext cx="5426242" cy="529435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55FC378-34D3-4855-9C01-0CD0E6DC35A4}"/>
              </a:ext>
            </a:extLst>
          </p:cNvPr>
          <p:cNvSpPr/>
          <p:nvPr/>
        </p:nvSpPr>
        <p:spPr>
          <a:xfrm>
            <a:off x="5825066" y="2273968"/>
            <a:ext cx="4290075" cy="4289258"/>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B81ED6B-539D-446E-9F80-70EC61B2FD02}"/>
              </a:ext>
            </a:extLst>
          </p:cNvPr>
          <p:cNvSpPr/>
          <p:nvPr/>
        </p:nvSpPr>
        <p:spPr>
          <a:xfrm>
            <a:off x="6484203" y="3693694"/>
            <a:ext cx="2971800" cy="2869531"/>
          </a:xfrm>
          <a:prstGeom prst="ellipse">
            <a:avLst/>
          </a:prstGeom>
          <a:solidFill>
            <a:srgbClr val="0033CC"/>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0152CEB-C7C9-460B-BB6B-6728D4C98D53}"/>
              </a:ext>
            </a:extLst>
          </p:cNvPr>
          <p:cNvSpPr txBox="1"/>
          <p:nvPr/>
        </p:nvSpPr>
        <p:spPr>
          <a:xfrm>
            <a:off x="6635945" y="690476"/>
            <a:ext cx="2659702" cy="369332"/>
          </a:xfrm>
          <a:prstGeom prst="rect">
            <a:avLst/>
          </a:prstGeom>
          <a:noFill/>
        </p:spPr>
        <p:txBody>
          <a:bodyPr wrap="none" rtlCol="0">
            <a:spAutoFit/>
          </a:bodyPr>
          <a:lstStyle/>
          <a:p>
            <a:r>
              <a:rPr lang="en-US" dirty="0">
                <a:solidFill>
                  <a:schemeClr val="bg1"/>
                </a:solidFill>
                <a:latin typeface="Arial" panose="020B0604020202020204" pitchFamily="34" charset="0"/>
                <a:cs typeface="Arial" panose="020B0604020202020204" pitchFamily="34" charset="0"/>
              </a:rPr>
              <a:t>SB in the USA: 30.2 mil </a:t>
            </a:r>
          </a:p>
        </p:txBody>
      </p:sp>
      <p:sp>
        <p:nvSpPr>
          <p:cNvPr id="20" name="TextBox 19">
            <a:extLst>
              <a:ext uri="{FF2B5EF4-FFF2-40B4-BE49-F238E27FC236}">
                <a16:creationId xmlns:a16="http://schemas.microsoft.com/office/drawing/2014/main" id="{37221F16-4786-4B82-8632-725D6B02E7D5}"/>
              </a:ext>
            </a:extLst>
          </p:cNvPr>
          <p:cNvSpPr txBox="1"/>
          <p:nvPr/>
        </p:nvSpPr>
        <p:spPr>
          <a:xfrm>
            <a:off x="6766268" y="1676365"/>
            <a:ext cx="2399055" cy="369332"/>
          </a:xfrm>
          <a:prstGeom prst="rect">
            <a:avLst/>
          </a:prstGeom>
          <a:noFill/>
        </p:spPr>
        <p:txBody>
          <a:bodyPr wrap="none" rtlCol="0">
            <a:spAutoFit/>
          </a:bodyPr>
          <a:lstStyle/>
          <a:p>
            <a:r>
              <a:rPr lang="en-US" dirty="0">
                <a:solidFill>
                  <a:schemeClr val="bg1"/>
                </a:solidFill>
                <a:latin typeface="Arial" panose="020B0604020202020204" pitchFamily="34" charset="0"/>
                <a:cs typeface="Arial" panose="020B0604020202020204" pitchFamily="34" charset="0"/>
              </a:rPr>
              <a:t>SB in NY State: 2 mil </a:t>
            </a:r>
          </a:p>
        </p:txBody>
      </p:sp>
      <p:sp>
        <p:nvSpPr>
          <p:cNvPr id="23" name="TextBox 22">
            <a:extLst>
              <a:ext uri="{FF2B5EF4-FFF2-40B4-BE49-F238E27FC236}">
                <a16:creationId xmlns:a16="http://schemas.microsoft.com/office/drawing/2014/main" id="{8735AA39-0046-4534-AF08-AF19B5DBFC72}"/>
              </a:ext>
            </a:extLst>
          </p:cNvPr>
          <p:cNvSpPr txBox="1"/>
          <p:nvPr/>
        </p:nvSpPr>
        <p:spPr>
          <a:xfrm>
            <a:off x="6841128" y="2897070"/>
            <a:ext cx="2249334" cy="369332"/>
          </a:xfrm>
          <a:prstGeom prst="rect">
            <a:avLst/>
          </a:prstGeom>
          <a:noFill/>
        </p:spPr>
        <p:txBody>
          <a:bodyPr wrap="none" rtlCol="0">
            <a:spAutoFit/>
          </a:bodyPr>
          <a:lstStyle/>
          <a:p>
            <a:r>
              <a:rPr lang="en-US" dirty="0">
                <a:solidFill>
                  <a:schemeClr val="bg1"/>
                </a:solidFill>
                <a:latin typeface="Arial" panose="020B0604020202020204" pitchFamily="34" charset="0"/>
                <a:cs typeface="Arial" panose="020B0604020202020204" pitchFamily="34" charset="0"/>
              </a:rPr>
              <a:t>SB in NYC: 222,000</a:t>
            </a:r>
          </a:p>
        </p:txBody>
      </p:sp>
      <p:sp>
        <p:nvSpPr>
          <p:cNvPr id="17" name="Rectangle 16">
            <a:extLst>
              <a:ext uri="{FF2B5EF4-FFF2-40B4-BE49-F238E27FC236}">
                <a16:creationId xmlns:a16="http://schemas.microsoft.com/office/drawing/2014/main" id="{916D143F-2330-4619-B7F3-ADF3257AB39B}"/>
              </a:ext>
            </a:extLst>
          </p:cNvPr>
          <p:cNvSpPr/>
          <p:nvPr/>
        </p:nvSpPr>
        <p:spPr>
          <a:xfrm>
            <a:off x="6877496" y="4805293"/>
            <a:ext cx="2176600" cy="646331"/>
          </a:xfrm>
          <a:prstGeom prst="rect">
            <a:avLst/>
          </a:prstGeom>
        </p:spPr>
        <p:txBody>
          <a:bodyPr wrap="square">
            <a:spAutoFit/>
          </a:bodyPr>
          <a:lstStyle/>
          <a:p>
            <a:pPr algn="ctr"/>
            <a:r>
              <a:rPr lang="en-US" dirty="0">
                <a:solidFill>
                  <a:schemeClr val="bg1"/>
                </a:solidFill>
                <a:latin typeface="Arial" panose="020B0604020202020204" pitchFamily="34" charset="0"/>
                <a:cs typeface="Arial" panose="020B0604020202020204" pitchFamily="34" charset="0"/>
              </a:rPr>
              <a:t>105,000 SB do not have a CS strategy</a:t>
            </a:r>
          </a:p>
        </p:txBody>
      </p:sp>
      <p:sp>
        <p:nvSpPr>
          <p:cNvPr id="18" name="TextBox 17">
            <a:extLst>
              <a:ext uri="{FF2B5EF4-FFF2-40B4-BE49-F238E27FC236}">
                <a16:creationId xmlns:a16="http://schemas.microsoft.com/office/drawing/2014/main" id="{F8F5AF51-629A-4857-AE77-B1CADD78EE78}"/>
              </a:ext>
            </a:extLst>
          </p:cNvPr>
          <p:cNvSpPr txBox="1"/>
          <p:nvPr/>
        </p:nvSpPr>
        <p:spPr>
          <a:xfrm>
            <a:off x="213951" y="3008107"/>
            <a:ext cx="2656839" cy="1815882"/>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88% of SB owners face a vulnerability to cyberattacks</a:t>
            </a:r>
          </a:p>
        </p:txBody>
      </p:sp>
      <p:sp>
        <p:nvSpPr>
          <p:cNvPr id="26" name="TextBox 25">
            <a:extLst>
              <a:ext uri="{FF2B5EF4-FFF2-40B4-BE49-F238E27FC236}">
                <a16:creationId xmlns:a16="http://schemas.microsoft.com/office/drawing/2014/main" id="{FBE3A498-669D-4446-9387-9F67432B99DB}"/>
              </a:ext>
            </a:extLst>
          </p:cNvPr>
          <p:cNvSpPr txBox="1"/>
          <p:nvPr/>
        </p:nvSpPr>
        <p:spPr>
          <a:xfrm>
            <a:off x="247564" y="5526877"/>
            <a:ext cx="2656839"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64% of SB have a website</a:t>
            </a:r>
          </a:p>
        </p:txBody>
      </p:sp>
      <p:pic>
        <p:nvPicPr>
          <p:cNvPr id="27" name="Picture 26" descr="A close up of a logo&#10;&#10;Description automatically generated">
            <a:extLst>
              <a:ext uri="{FF2B5EF4-FFF2-40B4-BE49-F238E27FC236}">
                <a16:creationId xmlns:a16="http://schemas.microsoft.com/office/drawing/2014/main" id="{00A618E6-01B8-45AE-AB0E-B9275926E05F}"/>
              </a:ext>
            </a:extLst>
          </p:cNvPr>
          <p:cNvPicPr>
            <a:picLocks noChangeAspect="1"/>
          </p:cNvPicPr>
          <p:nvPr/>
        </p:nvPicPr>
        <p:blipFill rotWithShape="1">
          <a:blip r:embed="rId4">
            <a:extLst>
              <a:ext uri="{28A0092B-C50C-407E-A947-70E740481C1C}">
                <a14:useLocalDpi xmlns:a14="http://schemas.microsoft.com/office/drawing/2010/main" val="0"/>
              </a:ext>
            </a:extLst>
          </a:blip>
          <a:srcRect l="41907" t="22686" r="43366" b="22190"/>
          <a:stretch/>
        </p:blipFill>
        <p:spPr>
          <a:xfrm rot="16783321">
            <a:off x="4561674" y="2541717"/>
            <a:ext cx="626363" cy="4020194"/>
          </a:xfrm>
          <a:prstGeom prst="rect">
            <a:avLst/>
          </a:prstGeom>
        </p:spPr>
      </p:pic>
      <p:pic>
        <p:nvPicPr>
          <p:cNvPr id="28" name="Picture 27" descr="A close up of a logo&#10;&#10;Description automatically generated">
            <a:extLst>
              <a:ext uri="{FF2B5EF4-FFF2-40B4-BE49-F238E27FC236}">
                <a16:creationId xmlns:a16="http://schemas.microsoft.com/office/drawing/2014/main" id="{E4413C2A-9D24-429C-B0F5-68EC412F3254}"/>
              </a:ext>
            </a:extLst>
          </p:cNvPr>
          <p:cNvPicPr>
            <a:picLocks noChangeAspect="1"/>
          </p:cNvPicPr>
          <p:nvPr/>
        </p:nvPicPr>
        <p:blipFill rotWithShape="1">
          <a:blip r:embed="rId4">
            <a:extLst>
              <a:ext uri="{28A0092B-C50C-407E-A947-70E740481C1C}">
                <a14:useLocalDpi xmlns:a14="http://schemas.microsoft.com/office/drawing/2010/main" val="0"/>
              </a:ext>
            </a:extLst>
          </a:blip>
          <a:srcRect l="41907" t="22686" r="43366" b="22190"/>
          <a:stretch/>
        </p:blipFill>
        <p:spPr>
          <a:xfrm rot="15601847">
            <a:off x="4649911" y="3627966"/>
            <a:ext cx="574415" cy="4013967"/>
          </a:xfrm>
          <a:prstGeom prst="rect">
            <a:avLst/>
          </a:prstGeom>
        </p:spPr>
      </p:pic>
    </p:spTree>
    <p:extLst>
      <p:ext uri="{BB962C8B-B14F-4D97-AF65-F5344CB8AC3E}">
        <p14:creationId xmlns:p14="http://schemas.microsoft.com/office/powerpoint/2010/main" val="3930535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looking at a computer&#10;&#10;Description automatically generated">
            <a:extLst>
              <a:ext uri="{FF2B5EF4-FFF2-40B4-BE49-F238E27FC236}">
                <a16:creationId xmlns:a16="http://schemas.microsoft.com/office/drawing/2014/main" id="{8549F806-B054-4E2F-B032-29B5117961D6}"/>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20156" y="0"/>
            <a:ext cx="12212156" cy="6869338"/>
          </a:xfrm>
          <a:prstGeom prst="rect">
            <a:avLst/>
          </a:prstGeom>
          <a:scene3d>
            <a:camera prst="orthographicFront">
              <a:rot lat="0" lon="0" rev="0"/>
            </a:camera>
            <a:lightRig rig="threePt" dir="t"/>
          </a:scene3d>
        </p:spPr>
      </p:pic>
      <p:grpSp>
        <p:nvGrpSpPr>
          <p:cNvPr id="12" name="Group 11">
            <a:extLst>
              <a:ext uri="{FF2B5EF4-FFF2-40B4-BE49-F238E27FC236}">
                <a16:creationId xmlns:a16="http://schemas.microsoft.com/office/drawing/2014/main" id="{5C2B7132-6B45-4DC5-A037-8D1C6F35E33C}"/>
              </a:ext>
            </a:extLst>
          </p:cNvPr>
          <p:cNvGrpSpPr/>
          <p:nvPr/>
        </p:nvGrpSpPr>
        <p:grpSpPr>
          <a:xfrm>
            <a:off x="426749" y="0"/>
            <a:ext cx="3156848" cy="2838531"/>
            <a:chOff x="426749" y="0"/>
            <a:chExt cx="3156848" cy="2838531"/>
          </a:xfrm>
        </p:grpSpPr>
        <p:pic>
          <p:nvPicPr>
            <p:cNvPr id="14" name="Picture 13" descr="A picture containing large&#10;&#10;Description automatically generated">
              <a:extLst>
                <a:ext uri="{FF2B5EF4-FFF2-40B4-BE49-F238E27FC236}">
                  <a16:creationId xmlns:a16="http://schemas.microsoft.com/office/drawing/2014/main" id="{55D63CAA-4B15-4873-82B8-6E135CF41353}"/>
                </a:ext>
              </a:extLst>
            </p:cNvPr>
            <p:cNvPicPr>
              <a:picLocks noChangeAspect="1"/>
            </p:cNvPicPr>
            <p:nvPr/>
          </p:nvPicPr>
          <p:blipFill rotWithShape="1">
            <a:blip r:embed="rId4">
              <a:extLst>
                <a:ext uri="{28A0092B-C50C-407E-A947-70E740481C1C}">
                  <a14:useLocalDpi xmlns:a14="http://schemas.microsoft.com/office/drawing/2010/main" val="0"/>
                </a:ext>
              </a:extLst>
            </a:blip>
            <a:srcRect l="31109" t="46791" r="30058" b="18291"/>
            <a:stretch/>
          </p:blipFill>
          <p:spPr>
            <a:xfrm>
              <a:off x="426749" y="0"/>
              <a:ext cx="3156848" cy="2838531"/>
            </a:xfrm>
            <a:prstGeom prst="rect">
              <a:avLst/>
            </a:prstGeom>
          </p:spPr>
        </p:pic>
        <p:sp>
          <p:nvSpPr>
            <p:cNvPr id="15" name="TextBox 14">
              <a:extLst>
                <a:ext uri="{FF2B5EF4-FFF2-40B4-BE49-F238E27FC236}">
                  <a16:creationId xmlns:a16="http://schemas.microsoft.com/office/drawing/2014/main" id="{04ED24B5-BE1B-416F-89FF-7DFCB2DD5003}"/>
                </a:ext>
              </a:extLst>
            </p:cNvPr>
            <p:cNvSpPr txBox="1"/>
            <p:nvPr/>
          </p:nvSpPr>
          <p:spPr>
            <a:xfrm>
              <a:off x="605430" y="909487"/>
              <a:ext cx="2799485" cy="646331"/>
            </a:xfrm>
            <a:prstGeom prst="rect">
              <a:avLst/>
            </a:prstGeom>
            <a:noFill/>
          </p:spPr>
          <p:txBody>
            <a:bodyPr wrap="none" rtlCol="0">
              <a:spAutoFit/>
            </a:bodyPr>
            <a:lstStyle/>
            <a:p>
              <a:pPr algn="ctr"/>
              <a:r>
                <a:rPr lang="en-US" sz="3600" b="1" dirty="0">
                  <a:solidFill>
                    <a:schemeClr val="bg1"/>
                  </a:solidFill>
                  <a:latin typeface="Calibri Light" panose="020F0302020204030204" pitchFamily="34" charset="0"/>
                  <a:cs typeface="Calibri Light" panose="020F0302020204030204" pitchFamily="34" charset="0"/>
                </a:rPr>
                <a:t>COMPETITION</a:t>
              </a:r>
            </a:p>
          </p:txBody>
        </p:sp>
      </p:grpSp>
      <p:sp>
        <p:nvSpPr>
          <p:cNvPr id="10" name="Rectangle 9">
            <a:extLst>
              <a:ext uri="{FF2B5EF4-FFF2-40B4-BE49-F238E27FC236}">
                <a16:creationId xmlns:a16="http://schemas.microsoft.com/office/drawing/2014/main" id="{45EC5564-AA92-48DF-898E-4DE854B96282}"/>
              </a:ext>
            </a:extLst>
          </p:cNvPr>
          <p:cNvSpPr/>
          <p:nvPr/>
        </p:nvSpPr>
        <p:spPr>
          <a:xfrm>
            <a:off x="4913194" y="228600"/>
            <a:ext cx="6974006" cy="6400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17B4A307-89BD-4F40-8A5C-39AAC1FD9F83}"/>
              </a:ext>
            </a:extLst>
          </p:cNvPr>
          <p:cNvSpPr txBox="1"/>
          <p:nvPr/>
        </p:nvSpPr>
        <p:spPr>
          <a:xfrm>
            <a:off x="7497206" y="395076"/>
            <a:ext cx="1955985" cy="400110"/>
          </a:xfrm>
          <a:prstGeom prst="rect">
            <a:avLst/>
          </a:prstGeom>
          <a:noFill/>
        </p:spPr>
        <p:txBody>
          <a:bodyPr wrap="none" rtlCol="0">
            <a:spAutoFit/>
          </a:bodyPr>
          <a:lstStyle/>
          <a:p>
            <a:r>
              <a:rPr lang="en-US" sz="2000" b="1" dirty="0">
                <a:solidFill>
                  <a:srgbClr val="00C3E3"/>
                </a:solidFill>
                <a:latin typeface="Arial" panose="020B0604020202020204" pitchFamily="34" charset="0"/>
                <a:cs typeface="Arial" panose="020B0604020202020204" pitchFamily="34" charset="0"/>
              </a:rPr>
              <a:t>AFFORDABLE</a:t>
            </a:r>
          </a:p>
        </p:txBody>
      </p:sp>
      <p:sp>
        <p:nvSpPr>
          <p:cNvPr id="24" name="TextBox 23">
            <a:extLst>
              <a:ext uri="{FF2B5EF4-FFF2-40B4-BE49-F238E27FC236}">
                <a16:creationId xmlns:a16="http://schemas.microsoft.com/office/drawing/2014/main" id="{EDE8DB2F-8CC6-4C2F-877A-93D386C3A6EF}"/>
              </a:ext>
            </a:extLst>
          </p:cNvPr>
          <p:cNvSpPr txBox="1"/>
          <p:nvPr/>
        </p:nvSpPr>
        <p:spPr>
          <a:xfrm>
            <a:off x="7654300" y="6106849"/>
            <a:ext cx="1641796" cy="400110"/>
          </a:xfrm>
          <a:prstGeom prst="rect">
            <a:avLst/>
          </a:prstGeom>
          <a:noFill/>
        </p:spPr>
        <p:txBody>
          <a:bodyPr wrap="none" rtlCol="0">
            <a:spAutoFit/>
          </a:bodyPr>
          <a:lstStyle/>
          <a:p>
            <a:r>
              <a:rPr lang="en-US" sz="2000" b="1" dirty="0">
                <a:solidFill>
                  <a:srgbClr val="00C3E3"/>
                </a:solidFill>
                <a:latin typeface="Arial" panose="020B0604020202020204" pitchFamily="34" charset="0"/>
                <a:cs typeface="Arial" panose="020B0604020202020204" pitchFamily="34" charset="0"/>
              </a:rPr>
              <a:t>EXPENSIVE</a:t>
            </a:r>
          </a:p>
        </p:txBody>
      </p:sp>
      <p:sp>
        <p:nvSpPr>
          <p:cNvPr id="25" name="TextBox 24">
            <a:extLst>
              <a:ext uri="{FF2B5EF4-FFF2-40B4-BE49-F238E27FC236}">
                <a16:creationId xmlns:a16="http://schemas.microsoft.com/office/drawing/2014/main" id="{70D6F572-E0A5-4629-9424-978FDAD8FC6E}"/>
              </a:ext>
            </a:extLst>
          </p:cNvPr>
          <p:cNvSpPr txBox="1"/>
          <p:nvPr/>
        </p:nvSpPr>
        <p:spPr>
          <a:xfrm>
            <a:off x="10021389" y="2821856"/>
            <a:ext cx="1854995" cy="400110"/>
          </a:xfrm>
          <a:prstGeom prst="rect">
            <a:avLst/>
          </a:prstGeom>
          <a:noFill/>
        </p:spPr>
        <p:txBody>
          <a:bodyPr wrap="none" rtlCol="0">
            <a:spAutoFit/>
          </a:bodyPr>
          <a:lstStyle/>
          <a:p>
            <a:r>
              <a:rPr lang="en-US" sz="2000" b="1" dirty="0">
                <a:solidFill>
                  <a:srgbClr val="00C3E3"/>
                </a:solidFill>
                <a:latin typeface="Arial" panose="020B0604020202020204" pitchFamily="34" charset="0"/>
                <a:cs typeface="Arial" panose="020B0604020202020204" pitchFamily="34" charset="0"/>
              </a:rPr>
              <a:t>PREVENTION</a:t>
            </a:r>
          </a:p>
        </p:txBody>
      </p:sp>
      <p:sp>
        <p:nvSpPr>
          <p:cNvPr id="26" name="TextBox 25">
            <a:extLst>
              <a:ext uri="{FF2B5EF4-FFF2-40B4-BE49-F238E27FC236}">
                <a16:creationId xmlns:a16="http://schemas.microsoft.com/office/drawing/2014/main" id="{60A603CF-73BF-40FB-8259-5E275291137E}"/>
              </a:ext>
            </a:extLst>
          </p:cNvPr>
          <p:cNvSpPr txBox="1"/>
          <p:nvPr/>
        </p:nvSpPr>
        <p:spPr>
          <a:xfrm>
            <a:off x="4996061" y="2821856"/>
            <a:ext cx="1962589" cy="400110"/>
          </a:xfrm>
          <a:prstGeom prst="rect">
            <a:avLst/>
          </a:prstGeom>
          <a:noFill/>
        </p:spPr>
        <p:txBody>
          <a:bodyPr wrap="none" rtlCol="0">
            <a:spAutoFit/>
          </a:bodyPr>
          <a:lstStyle/>
          <a:p>
            <a:r>
              <a:rPr lang="en-US" sz="2000" b="1" dirty="0">
                <a:solidFill>
                  <a:srgbClr val="00C3E3"/>
                </a:solidFill>
                <a:latin typeface="Arial" panose="020B0604020202020204" pitchFamily="34" charset="0"/>
                <a:cs typeface="Arial" panose="020B0604020202020204" pitchFamily="34" charset="0"/>
              </a:rPr>
              <a:t>REMEDIATION</a:t>
            </a:r>
          </a:p>
        </p:txBody>
      </p:sp>
      <p:pic>
        <p:nvPicPr>
          <p:cNvPr id="27" name="Picture 26" descr="A picture containing drawing, clock, room&#10;&#10;Description automatically generated">
            <a:extLst>
              <a:ext uri="{FF2B5EF4-FFF2-40B4-BE49-F238E27FC236}">
                <a16:creationId xmlns:a16="http://schemas.microsoft.com/office/drawing/2014/main" id="{FF1BB2DA-1637-4348-8C3E-8161A20E8B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47038" y="1332768"/>
            <a:ext cx="585575" cy="716841"/>
          </a:xfrm>
          <a:prstGeom prst="rect">
            <a:avLst/>
          </a:prstGeom>
        </p:spPr>
      </p:pic>
      <p:sp>
        <p:nvSpPr>
          <p:cNvPr id="28" name="TextBox 27">
            <a:extLst>
              <a:ext uri="{FF2B5EF4-FFF2-40B4-BE49-F238E27FC236}">
                <a16:creationId xmlns:a16="http://schemas.microsoft.com/office/drawing/2014/main" id="{53040F31-E26D-4CB9-86D4-81BA4CDEAD9D}"/>
              </a:ext>
            </a:extLst>
          </p:cNvPr>
          <p:cNvSpPr txBox="1"/>
          <p:nvPr/>
        </p:nvSpPr>
        <p:spPr>
          <a:xfrm>
            <a:off x="10489466" y="1993857"/>
            <a:ext cx="1097624" cy="430887"/>
          </a:xfrm>
          <a:prstGeom prst="rect">
            <a:avLst/>
          </a:prstGeom>
          <a:noFill/>
        </p:spPr>
        <p:txBody>
          <a:bodyPr wrap="square" rtlCol="0">
            <a:spAutoFit/>
          </a:bodyPr>
          <a:lstStyle/>
          <a:p>
            <a:pPr algn="ctr"/>
            <a:r>
              <a:rPr lang="en-US" sz="1050" b="1" dirty="0">
                <a:latin typeface="Arial" panose="020B0604020202020204" pitchFamily="34" charset="0"/>
                <a:cs typeface="Arial" panose="020B0604020202020204" pitchFamily="34" charset="0"/>
              </a:rPr>
              <a:t>Cybersecurity Clinic</a:t>
            </a:r>
          </a:p>
        </p:txBody>
      </p:sp>
      <p:pic>
        <p:nvPicPr>
          <p:cNvPr id="1026" name="Picture 2" descr="CMO Corner: Refreshing our FireEye Brand! | FireEye Inc">
            <a:extLst>
              <a:ext uri="{FF2B5EF4-FFF2-40B4-BE49-F238E27FC236}">
                <a16:creationId xmlns:a16="http://schemas.microsoft.com/office/drawing/2014/main" id="{5A3AE702-EF87-45BD-A835-ECBCC03B28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3672" y="5418430"/>
            <a:ext cx="1552023" cy="2820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ccenture Logo PNG Transparent &amp; SVG Vector - Freebie Supply">
            <a:extLst>
              <a:ext uri="{FF2B5EF4-FFF2-40B4-BE49-F238E27FC236}">
                <a16:creationId xmlns:a16="http://schemas.microsoft.com/office/drawing/2014/main" id="{F4F5876F-7140-4AA5-B515-7CF3B697003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8866" y="4672104"/>
            <a:ext cx="1703022" cy="7286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ownload IBM Logo PNG Image for Free">
            <a:extLst>
              <a:ext uri="{FF2B5EF4-FFF2-40B4-BE49-F238E27FC236}">
                <a16:creationId xmlns:a16="http://schemas.microsoft.com/office/drawing/2014/main" id="{00213235-849F-442F-81AD-C228E11255E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46688" y="5815222"/>
            <a:ext cx="1007850" cy="43896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National Association of Government Contractors (NAGC)">
            <a:extLst>
              <a:ext uri="{FF2B5EF4-FFF2-40B4-BE49-F238E27FC236}">
                <a16:creationId xmlns:a16="http://schemas.microsoft.com/office/drawing/2014/main" id="{8DE4F9DC-488D-4336-87EB-58ADE9B5942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88032" y="4949439"/>
            <a:ext cx="1705085" cy="102305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A close up of a logo&#10;&#10;Description automatically generated">
            <a:extLst>
              <a:ext uri="{FF2B5EF4-FFF2-40B4-BE49-F238E27FC236}">
                <a16:creationId xmlns:a16="http://schemas.microsoft.com/office/drawing/2014/main" id="{F6E84865-3B6F-4CA2-BDB0-D3B862430361}"/>
              </a:ext>
            </a:extLst>
          </p:cNvPr>
          <p:cNvPicPr>
            <a:picLocks noChangeAspect="1"/>
          </p:cNvPicPr>
          <p:nvPr/>
        </p:nvPicPr>
        <p:blipFill rotWithShape="1">
          <a:blip r:embed="rId10">
            <a:extLst>
              <a:ext uri="{28A0092B-C50C-407E-A947-70E740481C1C}">
                <a14:useLocalDpi xmlns:a14="http://schemas.microsoft.com/office/drawing/2010/main" val="0"/>
              </a:ext>
            </a:extLst>
          </a:blip>
          <a:srcRect l="41907" t="22686" r="43366" b="22190"/>
          <a:stretch/>
        </p:blipFill>
        <p:spPr>
          <a:xfrm rot="5400000">
            <a:off x="9575787" y="1927878"/>
            <a:ext cx="491128" cy="3005761"/>
          </a:xfrm>
          <a:prstGeom prst="rect">
            <a:avLst/>
          </a:prstGeom>
        </p:spPr>
      </p:pic>
      <p:pic>
        <p:nvPicPr>
          <p:cNvPr id="35" name="Picture 34" descr="A close up of a logo&#10;&#10;Description automatically generated">
            <a:extLst>
              <a:ext uri="{FF2B5EF4-FFF2-40B4-BE49-F238E27FC236}">
                <a16:creationId xmlns:a16="http://schemas.microsoft.com/office/drawing/2014/main" id="{2C65EE69-E050-488B-97BB-E0A1296BAD15}"/>
              </a:ext>
            </a:extLst>
          </p:cNvPr>
          <p:cNvPicPr>
            <a:picLocks noChangeAspect="1"/>
          </p:cNvPicPr>
          <p:nvPr/>
        </p:nvPicPr>
        <p:blipFill rotWithShape="1">
          <a:blip r:embed="rId10">
            <a:extLst>
              <a:ext uri="{28A0092B-C50C-407E-A947-70E740481C1C}">
                <a14:useLocalDpi xmlns:a14="http://schemas.microsoft.com/office/drawing/2010/main" val="0"/>
              </a:ext>
            </a:extLst>
          </a:blip>
          <a:srcRect l="41907" t="22686" r="43366" b="22190"/>
          <a:stretch/>
        </p:blipFill>
        <p:spPr>
          <a:xfrm rot="16200000">
            <a:off x="6795953" y="1940590"/>
            <a:ext cx="491128" cy="3005761"/>
          </a:xfrm>
          <a:prstGeom prst="rect">
            <a:avLst/>
          </a:prstGeom>
        </p:spPr>
      </p:pic>
      <p:pic>
        <p:nvPicPr>
          <p:cNvPr id="36" name="Picture 35" descr="A close up of a logo&#10;&#10;Description automatically generated">
            <a:extLst>
              <a:ext uri="{FF2B5EF4-FFF2-40B4-BE49-F238E27FC236}">
                <a16:creationId xmlns:a16="http://schemas.microsoft.com/office/drawing/2014/main" id="{5F71F64D-A3A3-4745-93A3-783A7184A7B4}"/>
              </a:ext>
            </a:extLst>
          </p:cNvPr>
          <p:cNvPicPr>
            <a:picLocks noChangeAspect="1"/>
          </p:cNvPicPr>
          <p:nvPr/>
        </p:nvPicPr>
        <p:blipFill rotWithShape="1">
          <a:blip r:embed="rId10">
            <a:extLst>
              <a:ext uri="{28A0092B-C50C-407E-A947-70E740481C1C}">
                <a14:useLocalDpi xmlns:a14="http://schemas.microsoft.com/office/drawing/2010/main" val="0"/>
              </a:ext>
            </a:extLst>
          </a:blip>
          <a:srcRect l="41907" t="22686" r="43366" b="22190"/>
          <a:stretch/>
        </p:blipFill>
        <p:spPr>
          <a:xfrm>
            <a:off x="8179941" y="889027"/>
            <a:ext cx="491128" cy="2626195"/>
          </a:xfrm>
          <a:prstGeom prst="rect">
            <a:avLst/>
          </a:prstGeom>
        </p:spPr>
      </p:pic>
      <p:pic>
        <p:nvPicPr>
          <p:cNvPr id="37" name="Picture 36" descr="A close up of a logo&#10;&#10;Description automatically generated">
            <a:extLst>
              <a:ext uri="{FF2B5EF4-FFF2-40B4-BE49-F238E27FC236}">
                <a16:creationId xmlns:a16="http://schemas.microsoft.com/office/drawing/2014/main" id="{6A05AF35-855C-440C-BF29-ACA264246131}"/>
              </a:ext>
            </a:extLst>
          </p:cNvPr>
          <p:cNvPicPr>
            <a:picLocks noChangeAspect="1"/>
          </p:cNvPicPr>
          <p:nvPr/>
        </p:nvPicPr>
        <p:blipFill rotWithShape="1">
          <a:blip r:embed="rId10">
            <a:extLst>
              <a:ext uri="{28A0092B-C50C-407E-A947-70E740481C1C}">
                <a14:useLocalDpi xmlns:a14="http://schemas.microsoft.com/office/drawing/2010/main" val="0"/>
              </a:ext>
            </a:extLst>
          </a:blip>
          <a:srcRect l="41907" t="22686" r="43366" b="22190"/>
          <a:stretch/>
        </p:blipFill>
        <p:spPr>
          <a:xfrm rot="10800000">
            <a:off x="8191799" y="3357069"/>
            <a:ext cx="491128" cy="2626195"/>
          </a:xfrm>
          <a:prstGeom prst="rect">
            <a:avLst/>
          </a:prstGeom>
        </p:spPr>
      </p:pic>
      <p:pic>
        <p:nvPicPr>
          <p:cNvPr id="2" name="Picture 2" descr="GEM Technologies - Business Profile - gemtechnologiesinc | PRLog">
            <a:extLst>
              <a:ext uri="{FF2B5EF4-FFF2-40B4-BE49-F238E27FC236}">
                <a16:creationId xmlns:a16="http://schemas.microsoft.com/office/drawing/2014/main" id="{1C0D01E1-476B-4AD5-9CAA-9C7235C74AC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87870" y="4535649"/>
            <a:ext cx="1015858" cy="49113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KnowBe4 Cyber Security and Compliance Training, 1-Year ...">
            <a:extLst>
              <a:ext uri="{FF2B5EF4-FFF2-40B4-BE49-F238E27FC236}">
                <a16:creationId xmlns:a16="http://schemas.microsoft.com/office/drawing/2014/main" id="{257F8FB3-F45D-42EE-A054-CAF993172DF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13895" y="4295097"/>
            <a:ext cx="1473195" cy="102305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bout HackEDU">
            <a:extLst>
              <a:ext uri="{FF2B5EF4-FFF2-40B4-BE49-F238E27FC236}">
                <a16:creationId xmlns:a16="http://schemas.microsoft.com/office/drawing/2014/main" id="{B05787B9-8849-4B3C-9C60-D502698CA14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516" t="22671" r="24075" b="29900"/>
          <a:stretch/>
        </p:blipFill>
        <p:spPr bwMode="auto">
          <a:xfrm>
            <a:off x="9703728" y="3802141"/>
            <a:ext cx="1759034" cy="669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4390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FE9CF294-C318-48D7-AE73-36CB7A57F193}"/>
              </a:ext>
            </a:extLst>
          </p:cNvPr>
          <p:cNvSpPr/>
          <p:nvPr/>
        </p:nvSpPr>
        <p:spPr>
          <a:xfrm>
            <a:off x="-24978" y="-37146"/>
            <a:ext cx="12216978" cy="2694970"/>
          </a:xfrm>
          <a:prstGeom prst="rect">
            <a:avLst/>
          </a:prstGeom>
          <a:solidFill>
            <a:srgbClr val="00C3E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5C2B7132-6B45-4DC5-A037-8D1C6F35E33C}"/>
              </a:ext>
            </a:extLst>
          </p:cNvPr>
          <p:cNvGrpSpPr/>
          <p:nvPr/>
        </p:nvGrpSpPr>
        <p:grpSpPr>
          <a:xfrm>
            <a:off x="426749" y="0"/>
            <a:ext cx="3156848" cy="2838531"/>
            <a:chOff x="426749" y="0"/>
            <a:chExt cx="3156848" cy="2838531"/>
          </a:xfrm>
        </p:grpSpPr>
        <p:pic>
          <p:nvPicPr>
            <p:cNvPr id="14" name="Picture 13" descr="A picture containing large&#10;&#10;Description automatically generated">
              <a:extLst>
                <a:ext uri="{FF2B5EF4-FFF2-40B4-BE49-F238E27FC236}">
                  <a16:creationId xmlns:a16="http://schemas.microsoft.com/office/drawing/2014/main" id="{55D63CAA-4B15-4873-82B8-6E135CF41353}"/>
                </a:ext>
              </a:extLst>
            </p:cNvPr>
            <p:cNvPicPr>
              <a:picLocks noChangeAspect="1"/>
            </p:cNvPicPr>
            <p:nvPr/>
          </p:nvPicPr>
          <p:blipFill rotWithShape="1">
            <a:blip r:embed="rId3">
              <a:extLst>
                <a:ext uri="{28A0092B-C50C-407E-A947-70E740481C1C}">
                  <a14:useLocalDpi xmlns:a14="http://schemas.microsoft.com/office/drawing/2010/main" val="0"/>
                </a:ext>
              </a:extLst>
            </a:blip>
            <a:srcRect l="31109" t="46791" r="30058" b="18291"/>
            <a:stretch/>
          </p:blipFill>
          <p:spPr>
            <a:xfrm>
              <a:off x="426749" y="0"/>
              <a:ext cx="3156848" cy="2838531"/>
            </a:xfrm>
            <a:prstGeom prst="rect">
              <a:avLst/>
            </a:prstGeom>
          </p:spPr>
        </p:pic>
        <p:sp>
          <p:nvSpPr>
            <p:cNvPr id="15" name="TextBox 14">
              <a:extLst>
                <a:ext uri="{FF2B5EF4-FFF2-40B4-BE49-F238E27FC236}">
                  <a16:creationId xmlns:a16="http://schemas.microsoft.com/office/drawing/2014/main" id="{04ED24B5-BE1B-416F-89FF-7DFCB2DD5003}"/>
                </a:ext>
              </a:extLst>
            </p:cNvPr>
            <p:cNvSpPr txBox="1"/>
            <p:nvPr/>
          </p:nvSpPr>
          <p:spPr>
            <a:xfrm>
              <a:off x="955898" y="772934"/>
              <a:ext cx="2098549" cy="646331"/>
            </a:xfrm>
            <a:prstGeom prst="rect">
              <a:avLst/>
            </a:prstGeom>
            <a:noFill/>
          </p:spPr>
          <p:txBody>
            <a:bodyPr wrap="square" rtlCol="0">
              <a:spAutoFit/>
            </a:bodyPr>
            <a:lstStyle/>
            <a:p>
              <a:pPr algn="ctr"/>
              <a:r>
                <a:rPr lang="en-US" sz="3600" b="1" dirty="0">
                  <a:solidFill>
                    <a:schemeClr val="bg1"/>
                  </a:solidFill>
                  <a:latin typeface="Calibri Light" panose="020F0302020204030204" pitchFamily="34" charset="0"/>
                  <a:cs typeface="Calibri Light" panose="020F0302020204030204" pitchFamily="34" charset="0"/>
                </a:rPr>
                <a:t>TIMELINE</a:t>
              </a:r>
            </a:p>
          </p:txBody>
        </p:sp>
      </p:grpSp>
      <p:sp>
        <p:nvSpPr>
          <p:cNvPr id="2" name="Rectangle 1">
            <a:extLst>
              <a:ext uri="{FF2B5EF4-FFF2-40B4-BE49-F238E27FC236}">
                <a16:creationId xmlns:a16="http://schemas.microsoft.com/office/drawing/2014/main" id="{5152537D-5581-4D16-888C-E5302C9994C6}"/>
              </a:ext>
            </a:extLst>
          </p:cNvPr>
          <p:cNvSpPr/>
          <p:nvPr/>
        </p:nvSpPr>
        <p:spPr>
          <a:xfrm>
            <a:off x="426749" y="2814468"/>
            <a:ext cx="2627698" cy="577515"/>
          </a:xfrm>
          <a:prstGeom prst="rect">
            <a:avLst/>
          </a:prstGeom>
          <a:solidFill>
            <a:srgbClr val="00C3E3"/>
          </a:solidFill>
          <a:ln w="28575">
            <a:solidFill>
              <a:srgbClr val="00C3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F02B6BF-4CBB-4ED5-B0BE-6E740E0C1C74}"/>
              </a:ext>
            </a:extLst>
          </p:cNvPr>
          <p:cNvSpPr/>
          <p:nvPr/>
        </p:nvSpPr>
        <p:spPr>
          <a:xfrm>
            <a:off x="426749" y="3466018"/>
            <a:ext cx="854243" cy="4821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80EA6EE-729E-4D31-8346-507A842CEA5C}"/>
              </a:ext>
            </a:extLst>
          </p:cNvPr>
          <p:cNvSpPr/>
          <p:nvPr/>
        </p:nvSpPr>
        <p:spPr>
          <a:xfrm>
            <a:off x="1313476" y="3466018"/>
            <a:ext cx="854243" cy="4821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E1CEE18-5D83-4CB4-A981-017E7E65A3DA}"/>
              </a:ext>
            </a:extLst>
          </p:cNvPr>
          <p:cNvSpPr/>
          <p:nvPr/>
        </p:nvSpPr>
        <p:spPr>
          <a:xfrm>
            <a:off x="2200204" y="3466018"/>
            <a:ext cx="854243" cy="4821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CF63235-85B9-4EC7-931B-DA288977AC45}"/>
              </a:ext>
            </a:extLst>
          </p:cNvPr>
          <p:cNvSpPr/>
          <p:nvPr/>
        </p:nvSpPr>
        <p:spPr>
          <a:xfrm>
            <a:off x="3274223" y="2813541"/>
            <a:ext cx="2627698" cy="577515"/>
          </a:xfrm>
          <a:prstGeom prst="rect">
            <a:avLst/>
          </a:prstGeom>
          <a:solidFill>
            <a:srgbClr val="00C3E3"/>
          </a:solidFill>
          <a:ln w="28575">
            <a:solidFill>
              <a:srgbClr val="00C3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0C240FB-A521-403C-8505-A647F1E20A46}"/>
              </a:ext>
            </a:extLst>
          </p:cNvPr>
          <p:cNvSpPr/>
          <p:nvPr/>
        </p:nvSpPr>
        <p:spPr>
          <a:xfrm>
            <a:off x="6121697" y="2812620"/>
            <a:ext cx="2627698" cy="577515"/>
          </a:xfrm>
          <a:prstGeom prst="rect">
            <a:avLst/>
          </a:prstGeom>
          <a:solidFill>
            <a:srgbClr val="00C3E3"/>
          </a:solidFill>
          <a:ln w="28575">
            <a:solidFill>
              <a:srgbClr val="00C3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8724402-271C-421D-8C9C-0F3661D63926}"/>
              </a:ext>
            </a:extLst>
          </p:cNvPr>
          <p:cNvSpPr/>
          <p:nvPr/>
        </p:nvSpPr>
        <p:spPr>
          <a:xfrm>
            <a:off x="8969171" y="2799667"/>
            <a:ext cx="2627698" cy="577515"/>
          </a:xfrm>
          <a:prstGeom prst="rect">
            <a:avLst/>
          </a:prstGeom>
          <a:solidFill>
            <a:srgbClr val="00C3E3"/>
          </a:solidFill>
          <a:ln w="28575">
            <a:solidFill>
              <a:srgbClr val="00C3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AB3BD58-FAD0-41F2-BBAB-E2AA811B6C61}"/>
              </a:ext>
            </a:extLst>
          </p:cNvPr>
          <p:cNvSpPr/>
          <p:nvPr/>
        </p:nvSpPr>
        <p:spPr>
          <a:xfrm>
            <a:off x="3274223" y="3453987"/>
            <a:ext cx="854243" cy="4821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8FE06B8-4C52-4BBF-9D17-9C372C47AC3D}"/>
              </a:ext>
            </a:extLst>
          </p:cNvPr>
          <p:cNvSpPr/>
          <p:nvPr/>
        </p:nvSpPr>
        <p:spPr>
          <a:xfrm>
            <a:off x="4160950" y="3453987"/>
            <a:ext cx="854243" cy="4821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31D5E49-04E6-464F-9B8F-E54EE0F0ACB7}"/>
              </a:ext>
            </a:extLst>
          </p:cNvPr>
          <p:cNvSpPr/>
          <p:nvPr/>
        </p:nvSpPr>
        <p:spPr>
          <a:xfrm>
            <a:off x="5047678" y="3453987"/>
            <a:ext cx="854243" cy="4821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9C93CC4-421F-431C-AD09-A54FB892C0A7}"/>
              </a:ext>
            </a:extLst>
          </p:cNvPr>
          <p:cNvSpPr/>
          <p:nvPr/>
        </p:nvSpPr>
        <p:spPr>
          <a:xfrm>
            <a:off x="6121697" y="3453987"/>
            <a:ext cx="854243" cy="4821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A3075CC-FA1E-4119-8203-F7E730786AD2}"/>
              </a:ext>
            </a:extLst>
          </p:cNvPr>
          <p:cNvSpPr/>
          <p:nvPr/>
        </p:nvSpPr>
        <p:spPr>
          <a:xfrm>
            <a:off x="7008424" y="3453987"/>
            <a:ext cx="854243" cy="4821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34B08CF-7C95-4DBF-9050-3A9061E8540D}"/>
              </a:ext>
            </a:extLst>
          </p:cNvPr>
          <p:cNvSpPr/>
          <p:nvPr/>
        </p:nvSpPr>
        <p:spPr>
          <a:xfrm>
            <a:off x="7895152" y="3453987"/>
            <a:ext cx="854243" cy="4821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A5E5BD6-7D77-456C-90A2-223C0ADABD03}"/>
              </a:ext>
            </a:extLst>
          </p:cNvPr>
          <p:cNvSpPr/>
          <p:nvPr/>
        </p:nvSpPr>
        <p:spPr>
          <a:xfrm>
            <a:off x="8969171" y="3453987"/>
            <a:ext cx="854243" cy="4821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8F60E8A-E842-46B2-A94F-1A821609FCDE}"/>
              </a:ext>
            </a:extLst>
          </p:cNvPr>
          <p:cNvSpPr/>
          <p:nvPr/>
        </p:nvSpPr>
        <p:spPr>
          <a:xfrm>
            <a:off x="9855898" y="3453987"/>
            <a:ext cx="854243" cy="4821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ABFC312-44FE-4E13-A50C-68FF8BD7FF32}"/>
              </a:ext>
            </a:extLst>
          </p:cNvPr>
          <p:cNvSpPr/>
          <p:nvPr/>
        </p:nvSpPr>
        <p:spPr>
          <a:xfrm>
            <a:off x="10742626" y="3453987"/>
            <a:ext cx="854243" cy="4821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1248845-AF86-410D-840C-ACF9D93F4185}"/>
              </a:ext>
            </a:extLst>
          </p:cNvPr>
          <p:cNvSpPr txBox="1"/>
          <p:nvPr/>
        </p:nvSpPr>
        <p:spPr>
          <a:xfrm>
            <a:off x="998247" y="2857591"/>
            <a:ext cx="1645002"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1</a:t>
            </a:r>
            <a:r>
              <a:rPr lang="en-US" sz="2400" baseline="30000" dirty="0">
                <a:latin typeface="Arial" panose="020B0604020202020204" pitchFamily="34" charset="0"/>
                <a:cs typeface="Arial" panose="020B0604020202020204" pitchFamily="34" charset="0"/>
              </a:rPr>
              <a:t>st</a:t>
            </a:r>
            <a:r>
              <a:rPr lang="en-US" sz="2400" dirty="0">
                <a:latin typeface="Arial" panose="020B0604020202020204" pitchFamily="34" charset="0"/>
                <a:cs typeface="Arial" panose="020B0604020202020204" pitchFamily="34" charset="0"/>
              </a:rPr>
              <a:t> Quarter</a:t>
            </a:r>
          </a:p>
        </p:txBody>
      </p:sp>
      <p:sp>
        <p:nvSpPr>
          <p:cNvPr id="38" name="TextBox 37">
            <a:extLst>
              <a:ext uri="{FF2B5EF4-FFF2-40B4-BE49-F238E27FC236}">
                <a16:creationId xmlns:a16="http://schemas.microsoft.com/office/drawing/2014/main" id="{9FC0CE26-FCE6-4210-A884-F354D9B35591}"/>
              </a:ext>
            </a:extLst>
          </p:cNvPr>
          <p:cNvSpPr txBox="1"/>
          <p:nvPr/>
        </p:nvSpPr>
        <p:spPr>
          <a:xfrm>
            <a:off x="3765570" y="2857590"/>
            <a:ext cx="1712328"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2</a:t>
            </a:r>
            <a:r>
              <a:rPr lang="en-US" sz="2400" baseline="30000" dirty="0">
                <a:latin typeface="Arial" panose="020B0604020202020204" pitchFamily="34" charset="0"/>
                <a:cs typeface="Arial" panose="020B0604020202020204" pitchFamily="34" charset="0"/>
              </a:rPr>
              <a:t>nd</a:t>
            </a:r>
            <a:r>
              <a:rPr lang="en-US" sz="2400" dirty="0">
                <a:latin typeface="Arial" panose="020B0604020202020204" pitchFamily="34" charset="0"/>
                <a:cs typeface="Arial" panose="020B0604020202020204" pitchFamily="34" charset="0"/>
              </a:rPr>
              <a:t> Quarter</a:t>
            </a:r>
          </a:p>
        </p:txBody>
      </p:sp>
      <p:sp>
        <p:nvSpPr>
          <p:cNvPr id="39" name="TextBox 38">
            <a:extLst>
              <a:ext uri="{FF2B5EF4-FFF2-40B4-BE49-F238E27FC236}">
                <a16:creationId xmlns:a16="http://schemas.microsoft.com/office/drawing/2014/main" id="{4AACFEFF-A0E4-455A-8424-402C7E05CB23}"/>
              </a:ext>
            </a:extLst>
          </p:cNvPr>
          <p:cNvSpPr txBox="1"/>
          <p:nvPr/>
        </p:nvSpPr>
        <p:spPr>
          <a:xfrm>
            <a:off x="6613044" y="2870544"/>
            <a:ext cx="1667444"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3</a:t>
            </a:r>
            <a:r>
              <a:rPr lang="en-US" sz="2400" baseline="30000" dirty="0">
                <a:latin typeface="Arial" panose="020B0604020202020204" pitchFamily="34" charset="0"/>
                <a:cs typeface="Arial" panose="020B0604020202020204" pitchFamily="34" charset="0"/>
              </a:rPr>
              <a:t>rd</a:t>
            </a:r>
            <a:r>
              <a:rPr lang="en-US" sz="2400" dirty="0">
                <a:latin typeface="Arial" panose="020B0604020202020204" pitchFamily="34" charset="0"/>
                <a:cs typeface="Arial" panose="020B0604020202020204" pitchFamily="34" charset="0"/>
              </a:rPr>
              <a:t> Quarter</a:t>
            </a:r>
          </a:p>
        </p:txBody>
      </p:sp>
      <p:sp>
        <p:nvSpPr>
          <p:cNvPr id="40" name="TextBox 39">
            <a:extLst>
              <a:ext uri="{FF2B5EF4-FFF2-40B4-BE49-F238E27FC236}">
                <a16:creationId xmlns:a16="http://schemas.microsoft.com/office/drawing/2014/main" id="{53339960-18D1-424B-B4E7-EA639814EB3C}"/>
              </a:ext>
            </a:extLst>
          </p:cNvPr>
          <p:cNvSpPr txBox="1"/>
          <p:nvPr/>
        </p:nvSpPr>
        <p:spPr>
          <a:xfrm>
            <a:off x="9460518" y="2870543"/>
            <a:ext cx="1656223"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4</a:t>
            </a:r>
            <a:r>
              <a:rPr lang="en-US" sz="2400" baseline="30000" dirty="0">
                <a:latin typeface="Arial" panose="020B0604020202020204" pitchFamily="34" charset="0"/>
                <a:cs typeface="Arial" panose="020B0604020202020204" pitchFamily="34" charset="0"/>
              </a:rPr>
              <a:t>th</a:t>
            </a:r>
            <a:r>
              <a:rPr lang="en-US" sz="2400" dirty="0">
                <a:latin typeface="Arial" panose="020B0604020202020204" pitchFamily="34" charset="0"/>
                <a:cs typeface="Arial" panose="020B0604020202020204" pitchFamily="34" charset="0"/>
              </a:rPr>
              <a:t> Quarter</a:t>
            </a:r>
          </a:p>
        </p:txBody>
      </p:sp>
      <p:sp>
        <p:nvSpPr>
          <p:cNvPr id="5" name="TextBox 4">
            <a:extLst>
              <a:ext uri="{FF2B5EF4-FFF2-40B4-BE49-F238E27FC236}">
                <a16:creationId xmlns:a16="http://schemas.microsoft.com/office/drawing/2014/main" id="{53249564-486D-4234-B428-BEB5A0BA4B7E}"/>
              </a:ext>
            </a:extLst>
          </p:cNvPr>
          <p:cNvSpPr txBox="1"/>
          <p:nvPr/>
        </p:nvSpPr>
        <p:spPr>
          <a:xfrm>
            <a:off x="554749" y="3507055"/>
            <a:ext cx="598241"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Jan</a:t>
            </a:r>
          </a:p>
        </p:txBody>
      </p:sp>
      <p:sp>
        <p:nvSpPr>
          <p:cNvPr id="41" name="TextBox 40">
            <a:extLst>
              <a:ext uri="{FF2B5EF4-FFF2-40B4-BE49-F238E27FC236}">
                <a16:creationId xmlns:a16="http://schemas.microsoft.com/office/drawing/2014/main" id="{DFF81152-8309-4310-B111-918A8F12F28C}"/>
              </a:ext>
            </a:extLst>
          </p:cNvPr>
          <p:cNvSpPr txBox="1"/>
          <p:nvPr/>
        </p:nvSpPr>
        <p:spPr>
          <a:xfrm>
            <a:off x="1427049" y="3495024"/>
            <a:ext cx="627095"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Feb</a:t>
            </a:r>
          </a:p>
        </p:txBody>
      </p:sp>
      <p:sp>
        <p:nvSpPr>
          <p:cNvPr id="42" name="TextBox 41">
            <a:extLst>
              <a:ext uri="{FF2B5EF4-FFF2-40B4-BE49-F238E27FC236}">
                <a16:creationId xmlns:a16="http://schemas.microsoft.com/office/drawing/2014/main" id="{E265F409-230F-48C2-B166-F8017728BDE8}"/>
              </a:ext>
            </a:extLst>
          </p:cNvPr>
          <p:cNvSpPr txBox="1"/>
          <p:nvPr/>
        </p:nvSpPr>
        <p:spPr>
          <a:xfrm>
            <a:off x="2319742" y="3495024"/>
            <a:ext cx="625492"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Mar</a:t>
            </a:r>
          </a:p>
        </p:txBody>
      </p:sp>
      <p:sp>
        <p:nvSpPr>
          <p:cNvPr id="43" name="TextBox 42">
            <a:extLst>
              <a:ext uri="{FF2B5EF4-FFF2-40B4-BE49-F238E27FC236}">
                <a16:creationId xmlns:a16="http://schemas.microsoft.com/office/drawing/2014/main" id="{D39538F1-2806-4443-B38D-A9C2FD86F051}"/>
              </a:ext>
            </a:extLst>
          </p:cNvPr>
          <p:cNvSpPr txBox="1"/>
          <p:nvPr/>
        </p:nvSpPr>
        <p:spPr>
          <a:xfrm>
            <a:off x="3402223" y="3495024"/>
            <a:ext cx="583814"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Apr</a:t>
            </a:r>
          </a:p>
        </p:txBody>
      </p:sp>
      <p:sp>
        <p:nvSpPr>
          <p:cNvPr id="44" name="TextBox 43">
            <a:extLst>
              <a:ext uri="{FF2B5EF4-FFF2-40B4-BE49-F238E27FC236}">
                <a16:creationId xmlns:a16="http://schemas.microsoft.com/office/drawing/2014/main" id="{23C83B2D-7940-4497-BE15-187BBD6DE739}"/>
              </a:ext>
            </a:extLst>
          </p:cNvPr>
          <p:cNvSpPr txBox="1"/>
          <p:nvPr/>
        </p:nvSpPr>
        <p:spPr>
          <a:xfrm>
            <a:off x="4287347" y="3495024"/>
            <a:ext cx="668773"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May</a:t>
            </a:r>
          </a:p>
        </p:txBody>
      </p:sp>
      <p:sp>
        <p:nvSpPr>
          <p:cNvPr id="45" name="TextBox 44">
            <a:extLst>
              <a:ext uri="{FF2B5EF4-FFF2-40B4-BE49-F238E27FC236}">
                <a16:creationId xmlns:a16="http://schemas.microsoft.com/office/drawing/2014/main" id="{8315DCC2-ACF1-4871-B003-47DA980F1C75}"/>
              </a:ext>
            </a:extLst>
          </p:cNvPr>
          <p:cNvSpPr txBox="1"/>
          <p:nvPr/>
        </p:nvSpPr>
        <p:spPr>
          <a:xfrm>
            <a:off x="5175678" y="3495024"/>
            <a:ext cx="598241"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Jun</a:t>
            </a:r>
          </a:p>
        </p:txBody>
      </p:sp>
      <p:sp>
        <p:nvSpPr>
          <p:cNvPr id="46" name="TextBox 45">
            <a:extLst>
              <a:ext uri="{FF2B5EF4-FFF2-40B4-BE49-F238E27FC236}">
                <a16:creationId xmlns:a16="http://schemas.microsoft.com/office/drawing/2014/main" id="{502F4EED-D79F-4B35-8D86-3FB236768660}"/>
              </a:ext>
            </a:extLst>
          </p:cNvPr>
          <p:cNvSpPr txBox="1"/>
          <p:nvPr/>
        </p:nvSpPr>
        <p:spPr>
          <a:xfrm>
            <a:off x="6292177" y="3495024"/>
            <a:ext cx="513282"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Jul</a:t>
            </a:r>
          </a:p>
        </p:txBody>
      </p:sp>
      <p:sp>
        <p:nvSpPr>
          <p:cNvPr id="47" name="TextBox 46">
            <a:extLst>
              <a:ext uri="{FF2B5EF4-FFF2-40B4-BE49-F238E27FC236}">
                <a16:creationId xmlns:a16="http://schemas.microsoft.com/office/drawing/2014/main" id="{A5628944-860E-4BCD-A7A5-050ED3F51BE1}"/>
              </a:ext>
            </a:extLst>
          </p:cNvPr>
          <p:cNvSpPr txBox="1"/>
          <p:nvPr/>
        </p:nvSpPr>
        <p:spPr>
          <a:xfrm>
            <a:off x="7136424" y="3466018"/>
            <a:ext cx="641522"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Aug</a:t>
            </a:r>
          </a:p>
        </p:txBody>
      </p:sp>
      <p:sp>
        <p:nvSpPr>
          <p:cNvPr id="48" name="TextBox 47">
            <a:extLst>
              <a:ext uri="{FF2B5EF4-FFF2-40B4-BE49-F238E27FC236}">
                <a16:creationId xmlns:a16="http://schemas.microsoft.com/office/drawing/2014/main" id="{924D1B74-1271-417B-B314-4D06F0B622CF}"/>
              </a:ext>
            </a:extLst>
          </p:cNvPr>
          <p:cNvSpPr txBox="1"/>
          <p:nvPr/>
        </p:nvSpPr>
        <p:spPr>
          <a:xfrm>
            <a:off x="8023152" y="3495024"/>
            <a:ext cx="641522"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Sep</a:t>
            </a:r>
          </a:p>
        </p:txBody>
      </p:sp>
      <p:sp>
        <p:nvSpPr>
          <p:cNvPr id="49" name="TextBox 48">
            <a:extLst>
              <a:ext uri="{FF2B5EF4-FFF2-40B4-BE49-F238E27FC236}">
                <a16:creationId xmlns:a16="http://schemas.microsoft.com/office/drawing/2014/main" id="{BA883451-9083-4B45-A644-2F0F22C01CB8}"/>
              </a:ext>
            </a:extLst>
          </p:cNvPr>
          <p:cNvSpPr txBox="1"/>
          <p:nvPr/>
        </p:nvSpPr>
        <p:spPr>
          <a:xfrm>
            <a:off x="9097171" y="3479595"/>
            <a:ext cx="582211"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Oct</a:t>
            </a:r>
          </a:p>
        </p:txBody>
      </p:sp>
      <p:sp>
        <p:nvSpPr>
          <p:cNvPr id="50" name="TextBox 49">
            <a:extLst>
              <a:ext uri="{FF2B5EF4-FFF2-40B4-BE49-F238E27FC236}">
                <a16:creationId xmlns:a16="http://schemas.microsoft.com/office/drawing/2014/main" id="{CA979F05-8461-437B-88F8-651C0C4823D2}"/>
              </a:ext>
            </a:extLst>
          </p:cNvPr>
          <p:cNvSpPr txBox="1"/>
          <p:nvPr/>
        </p:nvSpPr>
        <p:spPr>
          <a:xfrm>
            <a:off x="9983898" y="3495024"/>
            <a:ext cx="641522"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Nov</a:t>
            </a:r>
          </a:p>
        </p:txBody>
      </p:sp>
      <p:sp>
        <p:nvSpPr>
          <p:cNvPr id="51" name="TextBox 50">
            <a:extLst>
              <a:ext uri="{FF2B5EF4-FFF2-40B4-BE49-F238E27FC236}">
                <a16:creationId xmlns:a16="http://schemas.microsoft.com/office/drawing/2014/main" id="{6408C703-7DD7-42F1-8527-3C2523A2827E}"/>
              </a:ext>
            </a:extLst>
          </p:cNvPr>
          <p:cNvSpPr txBox="1"/>
          <p:nvPr/>
        </p:nvSpPr>
        <p:spPr>
          <a:xfrm>
            <a:off x="10870626" y="3495024"/>
            <a:ext cx="641522"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Dec</a:t>
            </a:r>
          </a:p>
        </p:txBody>
      </p:sp>
      <p:pic>
        <p:nvPicPr>
          <p:cNvPr id="1026" name="Picture 2" descr="home - NYC Venture Fellows">
            <a:extLst>
              <a:ext uri="{FF2B5EF4-FFF2-40B4-BE49-F238E27FC236}">
                <a16:creationId xmlns:a16="http://schemas.microsoft.com/office/drawing/2014/main" id="{4F2A0A2B-5BA9-4BD1-BB39-8E2FAFA55E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1508" y="5068013"/>
            <a:ext cx="2036575" cy="6044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YCEDC Unveils Global Cyber Center, Innovation Hub, and New Talent ...">
            <a:extLst>
              <a:ext uri="{FF2B5EF4-FFF2-40B4-BE49-F238E27FC236}">
                <a16:creationId xmlns:a16="http://schemas.microsoft.com/office/drawing/2014/main" id="{B968270C-6FE0-4292-B170-B79E736B75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1796" y="5524061"/>
            <a:ext cx="1297150" cy="1297150"/>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F1EA0DC9-BEC4-4924-B7D3-7C6F51CF31E0}"/>
              </a:ext>
            </a:extLst>
          </p:cNvPr>
          <p:cNvSpPr txBox="1"/>
          <p:nvPr/>
        </p:nvSpPr>
        <p:spPr>
          <a:xfrm>
            <a:off x="4187276" y="4363849"/>
            <a:ext cx="1297150"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ChatBot</a:t>
            </a:r>
          </a:p>
        </p:txBody>
      </p:sp>
      <p:pic>
        <p:nvPicPr>
          <p:cNvPr id="1036" name="Picture 12" descr="Android Logo PNG Images, Android Symbols, Icon - Free Transparent ...">
            <a:extLst>
              <a:ext uri="{FF2B5EF4-FFF2-40B4-BE49-F238E27FC236}">
                <a16:creationId xmlns:a16="http://schemas.microsoft.com/office/drawing/2014/main" id="{A947806D-9EE1-44BC-9BEC-15C6CCD437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19411" y="5886801"/>
            <a:ext cx="1207482" cy="905612"/>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1028" descr="A black sign with white text&#10;&#10;Description automatically generated">
            <a:extLst>
              <a:ext uri="{FF2B5EF4-FFF2-40B4-BE49-F238E27FC236}">
                <a16:creationId xmlns:a16="http://schemas.microsoft.com/office/drawing/2014/main" id="{41B8C000-2CAE-4C4B-848B-968F2356F7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53659" y="3935628"/>
            <a:ext cx="1278699" cy="1278699"/>
          </a:xfrm>
          <a:prstGeom prst="rect">
            <a:avLst/>
          </a:prstGeom>
        </p:spPr>
      </p:pic>
      <p:sp>
        <p:nvSpPr>
          <p:cNvPr id="74" name="TextBox 73">
            <a:extLst>
              <a:ext uri="{FF2B5EF4-FFF2-40B4-BE49-F238E27FC236}">
                <a16:creationId xmlns:a16="http://schemas.microsoft.com/office/drawing/2014/main" id="{D63D9036-D44B-42F9-910A-7A0D89617B79}"/>
              </a:ext>
            </a:extLst>
          </p:cNvPr>
          <p:cNvSpPr txBox="1"/>
          <p:nvPr/>
        </p:nvSpPr>
        <p:spPr>
          <a:xfrm>
            <a:off x="6917567" y="4582158"/>
            <a:ext cx="1486304"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Live Chat</a:t>
            </a:r>
          </a:p>
        </p:txBody>
      </p:sp>
      <p:sp>
        <p:nvSpPr>
          <p:cNvPr id="77" name="TextBox 76">
            <a:extLst>
              <a:ext uri="{FF2B5EF4-FFF2-40B4-BE49-F238E27FC236}">
                <a16:creationId xmlns:a16="http://schemas.microsoft.com/office/drawing/2014/main" id="{FEA107A4-F6C6-430F-AA8A-06F7C178CEB2}"/>
              </a:ext>
            </a:extLst>
          </p:cNvPr>
          <p:cNvSpPr txBox="1"/>
          <p:nvPr/>
        </p:nvSpPr>
        <p:spPr>
          <a:xfrm>
            <a:off x="9983898" y="4284730"/>
            <a:ext cx="2311451"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Cybersecurity Videos</a:t>
            </a:r>
          </a:p>
        </p:txBody>
      </p:sp>
      <p:pic>
        <p:nvPicPr>
          <p:cNvPr id="1037" name="Picture 1036" descr="A black sign with white text&#10;&#10;Description automatically generated">
            <a:extLst>
              <a:ext uri="{FF2B5EF4-FFF2-40B4-BE49-F238E27FC236}">
                <a16:creationId xmlns:a16="http://schemas.microsoft.com/office/drawing/2014/main" id="{07ADA890-3206-442A-9405-EDEE93B510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93036" y="4889941"/>
            <a:ext cx="1207483" cy="1207483"/>
          </a:xfrm>
          <a:prstGeom prst="rect">
            <a:avLst/>
          </a:prstGeom>
        </p:spPr>
      </p:pic>
      <p:sp>
        <p:nvSpPr>
          <p:cNvPr id="1038" name="TextBox 1037">
            <a:extLst>
              <a:ext uri="{FF2B5EF4-FFF2-40B4-BE49-F238E27FC236}">
                <a16:creationId xmlns:a16="http://schemas.microsoft.com/office/drawing/2014/main" id="{0BE7BF50-7340-4136-8A4F-93B7AC0C1651}"/>
              </a:ext>
            </a:extLst>
          </p:cNvPr>
          <p:cNvSpPr txBox="1"/>
          <p:nvPr/>
        </p:nvSpPr>
        <p:spPr>
          <a:xfrm>
            <a:off x="9978030" y="5056444"/>
            <a:ext cx="1294878"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Revised Online Toolkit</a:t>
            </a:r>
          </a:p>
        </p:txBody>
      </p:sp>
      <p:pic>
        <p:nvPicPr>
          <p:cNvPr id="1039" name="Picture 14" descr="InnoVention Society">
            <a:extLst>
              <a:ext uri="{FF2B5EF4-FFF2-40B4-BE49-F238E27FC236}">
                <a16:creationId xmlns:a16="http://schemas.microsoft.com/office/drawing/2014/main" id="{AB846416-5E34-4448-BBBE-E90791444C1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82541" y="5591434"/>
            <a:ext cx="1361743" cy="98726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Top coding bootcamp in New York and Chicago | Fullstack Academy">
            <a:extLst>
              <a:ext uri="{FF2B5EF4-FFF2-40B4-BE49-F238E27FC236}">
                <a16:creationId xmlns:a16="http://schemas.microsoft.com/office/drawing/2014/main" id="{C071DD4C-8262-45FC-BD85-C5A876992D3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4529" y="4126949"/>
            <a:ext cx="1716167" cy="41371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NYU Logo - Great Oaks Charter Schools">
            <a:extLst>
              <a:ext uri="{FF2B5EF4-FFF2-40B4-BE49-F238E27FC236}">
                <a16:creationId xmlns:a16="http://schemas.microsoft.com/office/drawing/2014/main" id="{EF0A107E-B249-4469-BB8F-70D597BFC29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60745" y="4825514"/>
            <a:ext cx="1361744" cy="503916"/>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042" descr="A close up of a sign&#10;&#10;Description automatically generated">
            <a:extLst>
              <a:ext uri="{FF2B5EF4-FFF2-40B4-BE49-F238E27FC236}">
                <a16:creationId xmlns:a16="http://schemas.microsoft.com/office/drawing/2014/main" id="{A560E40F-373E-46FB-9DCB-962B1B9F6DF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915374" y="3957571"/>
            <a:ext cx="1229587" cy="1229587"/>
          </a:xfrm>
          <a:prstGeom prst="rect">
            <a:avLst/>
          </a:prstGeom>
        </p:spPr>
      </p:pic>
      <p:pic>
        <p:nvPicPr>
          <p:cNvPr id="1046" name="Picture 1045" descr="A sign in the dark&#10;&#10;Description automatically generated">
            <a:extLst>
              <a:ext uri="{FF2B5EF4-FFF2-40B4-BE49-F238E27FC236}">
                <a16:creationId xmlns:a16="http://schemas.microsoft.com/office/drawing/2014/main" id="{750E7C98-4A71-4340-9642-856BA01C1E9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330119" y="3997422"/>
            <a:ext cx="1046401" cy="1046401"/>
          </a:xfrm>
          <a:prstGeom prst="rect">
            <a:avLst/>
          </a:prstGeom>
        </p:spPr>
      </p:pic>
      <p:pic>
        <p:nvPicPr>
          <p:cNvPr id="1048" name="Picture 1047" descr="A black sign with white text&#10;&#10;Description automatically generated">
            <a:extLst>
              <a:ext uri="{FF2B5EF4-FFF2-40B4-BE49-F238E27FC236}">
                <a16:creationId xmlns:a16="http://schemas.microsoft.com/office/drawing/2014/main" id="{762DD70B-665B-445A-B899-D11BE1A9CFA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786503" y="5623633"/>
            <a:ext cx="1114939" cy="1114939"/>
          </a:xfrm>
          <a:prstGeom prst="rect">
            <a:avLst/>
          </a:prstGeom>
        </p:spPr>
      </p:pic>
      <p:pic>
        <p:nvPicPr>
          <p:cNvPr id="1049" name="Picture 22" descr="Apple logos vector (EPS, AI, CDR, SVG) free download">
            <a:extLst>
              <a:ext uri="{FF2B5EF4-FFF2-40B4-BE49-F238E27FC236}">
                <a16:creationId xmlns:a16="http://schemas.microsoft.com/office/drawing/2014/main" id="{B878C8C6-ADB5-47D5-BEBA-F0712C45BDD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252000" y="5453129"/>
            <a:ext cx="734915" cy="734915"/>
          </a:xfrm>
          <a:prstGeom prst="rect">
            <a:avLst/>
          </a:prstGeom>
          <a:noFill/>
          <a:extLst>
            <a:ext uri="{909E8E84-426E-40DD-AFC4-6F175D3DCCD1}">
              <a14:hiddenFill xmlns:a14="http://schemas.microsoft.com/office/drawing/2010/main">
                <a:solidFill>
                  <a:srgbClr val="FFFFFF"/>
                </a:solidFill>
              </a14:hiddenFill>
            </a:ext>
          </a:extLst>
        </p:spPr>
      </p:pic>
      <p:cxnSp>
        <p:nvCxnSpPr>
          <p:cNvPr id="1053" name="Straight Connector 1052">
            <a:extLst>
              <a:ext uri="{FF2B5EF4-FFF2-40B4-BE49-F238E27FC236}">
                <a16:creationId xmlns:a16="http://schemas.microsoft.com/office/drawing/2014/main" id="{15ABF588-71CA-4125-8FE5-396B13E0F98C}"/>
              </a:ext>
            </a:extLst>
          </p:cNvPr>
          <p:cNvCxnSpPr/>
          <p:nvPr/>
        </p:nvCxnSpPr>
        <p:spPr>
          <a:xfrm>
            <a:off x="3152274" y="2812620"/>
            <a:ext cx="0" cy="392595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4D586F16-E358-4D87-B165-ACF593AFDC9A}"/>
              </a:ext>
            </a:extLst>
          </p:cNvPr>
          <p:cNvCxnSpPr/>
          <p:nvPr/>
        </p:nvCxnSpPr>
        <p:spPr>
          <a:xfrm>
            <a:off x="5973712" y="2799667"/>
            <a:ext cx="0" cy="392595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F3B3BC0-6420-447B-B186-829544362305}"/>
              </a:ext>
            </a:extLst>
          </p:cNvPr>
          <p:cNvCxnSpPr/>
          <p:nvPr/>
        </p:nvCxnSpPr>
        <p:spPr>
          <a:xfrm>
            <a:off x="8893036" y="2812620"/>
            <a:ext cx="0" cy="392595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054" name="Picture 24" descr="NYC Small Business Services (SBS)">
            <a:extLst>
              <a:ext uri="{FF2B5EF4-FFF2-40B4-BE49-F238E27FC236}">
                <a16:creationId xmlns:a16="http://schemas.microsoft.com/office/drawing/2014/main" id="{33D8D969-9510-451F-83B2-4EFB0B941B8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029722" y="5851416"/>
            <a:ext cx="2428875"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3673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1914</TotalTime>
  <Words>1301</Words>
  <Application>Microsoft Office PowerPoint</Application>
  <PresentationFormat>Widescreen</PresentationFormat>
  <Paragraphs>185</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 Thor</dc:creator>
  <cp:lastModifiedBy>Pa Thor</cp:lastModifiedBy>
  <cp:revision>130</cp:revision>
  <dcterms:created xsi:type="dcterms:W3CDTF">2020-03-22T00:02:26Z</dcterms:created>
  <dcterms:modified xsi:type="dcterms:W3CDTF">2020-04-22T15:17:18Z</dcterms:modified>
</cp:coreProperties>
</file>